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57" r:id="rId3"/>
    <p:sldId id="261" r:id="rId4"/>
    <p:sldId id="258" r:id="rId5"/>
    <p:sldId id="259" r:id="rId6"/>
    <p:sldId id="260" r:id="rId7"/>
    <p:sldId id="262" r:id="rId8"/>
    <p:sldId id="263" r:id="rId9"/>
    <p:sldId id="264" r:id="rId10"/>
    <p:sldId id="265" r:id="rId11"/>
    <p:sldId id="266" r:id="rId12"/>
    <p:sldId id="267" r:id="rId13"/>
    <p:sldId id="268" r:id="rId14"/>
    <p:sldId id="276" r:id="rId15"/>
    <p:sldId id="269" r:id="rId16"/>
    <p:sldId id="270" r:id="rId17"/>
    <p:sldId id="271" r:id="rId18"/>
    <p:sldId id="272" r:id="rId19"/>
    <p:sldId id="275" r:id="rId20"/>
    <p:sldId id="277" r:id="rId21"/>
    <p:sldId id="278" r:id="rId22"/>
    <p:sldId id="280" r:id="rId23"/>
    <p:sldId id="273" r:id="rId24"/>
    <p:sldId id="281" r:id="rId25"/>
    <p:sldId id="274" r:id="rId26"/>
  </p:sldIdLst>
  <p:sldSz cx="9144000" cy="6858000" type="screen4x3"/>
  <p:notesSz cx="6858000" cy="9144000"/>
  <p:defaultTextStyle>
    <a:defPPr>
      <a:defRPr lang="hu-H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66FF99"/>
    <a:srgbClr val="CCFFCC"/>
    <a:srgbClr val="99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105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71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71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71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36402FA-9A21-4277-A78E-AC9939B9B4A5}"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hu-HU"/>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hu-HU"/>
          </a:p>
        </p:txBody>
      </p:sp>
      <p:sp>
        <p:nvSpPr>
          <p:cNvPr id="1638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u-HU" noProof="0" smtClean="0"/>
              <a:t>Mintaszöveg szerkesztése</a:t>
            </a:r>
          </a:p>
          <a:p>
            <a:pPr lvl="1"/>
            <a:r>
              <a:rPr lang="hu-HU" noProof="0" smtClean="0"/>
              <a:t>Második szint</a:t>
            </a:r>
          </a:p>
          <a:p>
            <a:pPr lvl="2"/>
            <a:r>
              <a:rPr lang="hu-HU" noProof="0" smtClean="0"/>
              <a:t>Harmadik szint</a:t>
            </a:r>
          </a:p>
          <a:p>
            <a:pPr lvl="3"/>
            <a:r>
              <a:rPr lang="hu-HU" noProof="0" smtClean="0"/>
              <a:t>Negyedik szint</a:t>
            </a:r>
          </a:p>
          <a:p>
            <a:pPr lvl="4"/>
            <a:r>
              <a:rPr lang="hu-HU" noProof="0" smtClean="0"/>
              <a:t>Ötödik szint</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hu-HU"/>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45821DB-3D7D-4DF1-BFAC-C69E8948C68E}" type="slidenum">
              <a:rPr lang="hu-HU"/>
              <a:pPr>
                <a:defRPr/>
              </a:pPr>
              <a:t>‹#›</a:t>
            </a:fld>
            <a:endParaRPr lang="hu-H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6BF8154C-DB70-4F6F-BC56-5556FBC89031}" type="slidenum">
              <a:rPr lang="hu-HU" smtClean="0"/>
              <a:pPr/>
              <a:t>1</a:t>
            </a:fld>
            <a:endParaRPr lang="hu-HU" smtClean="0"/>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132DD4C4-09A4-476C-99E7-1896BD5B15C0}" type="slidenum">
              <a:rPr lang="hu-HU" smtClean="0"/>
              <a:pPr/>
              <a:t>10</a:t>
            </a:fld>
            <a:endParaRPr lang="hu-HU" smtClean="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16152E33-E982-454D-BFDC-1B71029F686D}" type="slidenum">
              <a:rPr lang="hu-HU" smtClean="0"/>
              <a:pPr/>
              <a:t>11</a:t>
            </a:fld>
            <a:endParaRPr lang="hu-HU" smtClean="0"/>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27C864E2-2FB8-43DB-BD1B-669EDDB7EB37}" type="slidenum">
              <a:rPr lang="hu-HU" smtClean="0"/>
              <a:pPr/>
              <a:t>12</a:t>
            </a:fld>
            <a:endParaRPr lang="hu-HU" smtClean="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60688ACE-330B-4332-98DD-354F8EC18256}" type="slidenum">
              <a:rPr lang="hu-HU" smtClean="0"/>
              <a:pPr/>
              <a:t>13</a:t>
            </a:fld>
            <a:endParaRPr lang="hu-HU" smtClean="0"/>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60688ACE-330B-4332-98DD-354F8EC18256}" type="slidenum">
              <a:rPr lang="hu-HU" smtClean="0"/>
              <a:pPr/>
              <a:t>14</a:t>
            </a:fld>
            <a:endParaRPr lang="hu-HU" smtClean="0"/>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92A67E1C-D052-425B-AD9D-D518B677A6D6}" type="slidenum">
              <a:rPr lang="hu-HU" smtClean="0"/>
              <a:pPr/>
              <a:t>15</a:t>
            </a:fld>
            <a:endParaRPr lang="hu-HU" smtClean="0"/>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16152E33-E982-454D-BFDC-1B71029F686D}" type="slidenum">
              <a:rPr lang="hu-HU" smtClean="0"/>
              <a:pPr/>
              <a:t>16</a:t>
            </a:fld>
            <a:endParaRPr lang="hu-HU" smtClean="0"/>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16152E33-E982-454D-BFDC-1B71029F686D}" type="slidenum">
              <a:rPr lang="hu-HU" smtClean="0"/>
              <a:pPr/>
              <a:t>17</a:t>
            </a:fld>
            <a:endParaRPr lang="hu-HU" smtClean="0"/>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27C864E2-2FB8-43DB-BD1B-669EDDB7EB37}" type="slidenum">
              <a:rPr lang="hu-HU" smtClean="0"/>
              <a:pPr/>
              <a:t>18</a:t>
            </a:fld>
            <a:endParaRPr lang="hu-HU" smtClean="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16152E33-E982-454D-BFDC-1B71029F686D}" type="slidenum">
              <a:rPr lang="hu-HU" smtClean="0"/>
              <a:pPr/>
              <a:t>19</a:t>
            </a:fld>
            <a:endParaRPr lang="hu-HU" smtClean="0"/>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3B7DD0BA-3880-4A06-8B80-16A8988872B0}" type="slidenum">
              <a:rPr lang="hu-HU" smtClean="0"/>
              <a:pPr/>
              <a:t>2</a:t>
            </a:fld>
            <a:endParaRPr lang="hu-HU" smtClean="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16152E33-E982-454D-BFDC-1B71029F686D}" type="slidenum">
              <a:rPr lang="hu-HU" smtClean="0"/>
              <a:pPr/>
              <a:t>20</a:t>
            </a:fld>
            <a:endParaRPr lang="hu-HU" smtClean="0"/>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16152E33-E982-454D-BFDC-1B71029F686D}" type="slidenum">
              <a:rPr lang="hu-HU" smtClean="0"/>
              <a:pPr/>
              <a:t>21</a:t>
            </a:fld>
            <a:endParaRPr lang="hu-HU" smtClean="0"/>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16152E33-E982-454D-BFDC-1B71029F686D}" type="slidenum">
              <a:rPr lang="hu-HU" smtClean="0"/>
              <a:pPr/>
              <a:t>22</a:t>
            </a:fld>
            <a:endParaRPr lang="hu-HU" smtClean="0"/>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27C864E2-2FB8-43DB-BD1B-669EDDB7EB37}" type="slidenum">
              <a:rPr lang="hu-HU" smtClean="0"/>
              <a:pPr/>
              <a:t>23</a:t>
            </a:fld>
            <a:endParaRPr lang="hu-HU" smtClean="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16152E33-E982-454D-BFDC-1B71029F686D}" type="slidenum">
              <a:rPr lang="hu-HU" smtClean="0"/>
              <a:pPr/>
              <a:t>24</a:t>
            </a:fld>
            <a:endParaRPr lang="hu-HU" smtClean="0"/>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27C864E2-2FB8-43DB-BD1B-669EDDB7EB37}" type="slidenum">
              <a:rPr lang="hu-HU" smtClean="0"/>
              <a:pPr/>
              <a:t>25</a:t>
            </a:fld>
            <a:endParaRPr lang="hu-HU" smtClean="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C85D74C6-5282-4587-A86D-2CDC4BE91A47}" type="slidenum">
              <a:rPr lang="hu-HU" smtClean="0"/>
              <a:pPr/>
              <a:t>3</a:t>
            </a:fld>
            <a:endParaRPr lang="hu-HU" smtClean="0"/>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29D6A6CA-A867-4DF6-810A-338EC1842B75}" type="slidenum">
              <a:rPr lang="hu-HU" smtClean="0"/>
              <a:pPr/>
              <a:t>4</a:t>
            </a:fld>
            <a:endParaRPr lang="hu-HU" smtClean="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F89EE65D-30EA-4669-8C60-C7763B2AAAA7}" type="slidenum">
              <a:rPr lang="hu-HU" smtClean="0"/>
              <a:pPr/>
              <a:t>5</a:t>
            </a:fld>
            <a:endParaRPr lang="hu-HU" smtClean="0"/>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125378BC-B053-4DEE-9B3A-F55B8BE24A2A}" type="slidenum">
              <a:rPr lang="hu-HU" smtClean="0"/>
              <a:pPr/>
              <a:t>6</a:t>
            </a:fld>
            <a:endParaRPr lang="hu-HU" smtClean="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59BC1B3A-DF83-4DEA-B46A-227110E42003}" type="slidenum">
              <a:rPr lang="hu-HU" smtClean="0"/>
              <a:pPr/>
              <a:t>7</a:t>
            </a:fld>
            <a:endParaRPr lang="hu-HU" smtClean="0"/>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FFCA937B-3E9A-477A-BA87-AA2EE772D423}" type="slidenum">
              <a:rPr lang="hu-HU" smtClean="0"/>
              <a:pPr/>
              <a:t>8</a:t>
            </a:fld>
            <a:endParaRPr lang="hu-HU" smtClean="0"/>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0533535D-B05C-4DD0-B9CC-B1EAB3AEB3DE}" type="slidenum">
              <a:rPr lang="hu-HU" smtClean="0"/>
              <a:pPr/>
              <a:t>9</a:t>
            </a:fld>
            <a:endParaRPr lang="hu-HU" smtClean="0"/>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u-H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hu-HU"/>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AE7AC8A2-F143-4E3E-8528-09089E2F5D9C}" type="slidenum">
              <a:rPr lang="hu-HU"/>
              <a:pPr>
                <a:defRPr/>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u-H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1D3AC7D7-1B40-4172-9327-42F5EDD14E27}" type="slidenum">
              <a:rPr lang="hu-HU"/>
              <a:pPr>
                <a:defRPr/>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u-H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A9090010-0033-4222-A9B5-936370599372}" type="slidenum">
              <a:rPr lang="hu-HU"/>
              <a:pPr>
                <a:defRPr/>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u-H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E7D5E3FE-312C-4ED0-90DB-09325A28DDE5}" type="slidenum">
              <a:rPr lang="hu-HU"/>
              <a:pPr>
                <a:defRPr/>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u-H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DCA8D5F1-D4F2-48D8-A8F9-AF1DC18B75C3}" type="slidenum">
              <a:rPr lang="hu-HU"/>
              <a:pPr>
                <a:defRPr/>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u-H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pPr>
              <a:defRPr/>
            </a:pPr>
            <a:fld id="{1B2C4969-4493-4E8A-BA71-D21FB6C26E87}" type="slidenum">
              <a:rPr lang="hu-HU"/>
              <a:pPr>
                <a:defRPr/>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u-H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7" name="Rectangle 4"/>
          <p:cNvSpPr>
            <a:spLocks noGrp="1" noChangeArrowheads="1"/>
          </p:cNvSpPr>
          <p:nvPr>
            <p:ph type="dt" sz="half" idx="10"/>
          </p:nvPr>
        </p:nvSpPr>
        <p:spPr>
          <a:ln/>
        </p:spPr>
        <p:txBody>
          <a:bodyPr/>
          <a:lstStyle>
            <a:lvl1pPr>
              <a:defRPr/>
            </a:lvl1pPr>
          </a:lstStyle>
          <a:p>
            <a:pPr>
              <a:defRPr/>
            </a:pPr>
            <a:endParaRPr lang="hu-HU"/>
          </a:p>
        </p:txBody>
      </p:sp>
      <p:sp>
        <p:nvSpPr>
          <p:cNvPr id="8" name="Rectangle 5"/>
          <p:cNvSpPr>
            <a:spLocks noGrp="1" noChangeArrowheads="1"/>
          </p:cNvSpPr>
          <p:nvPr>
            <p:ph type="ftr" sz="quarter" idx="11"/>
          </p:nvPr>
        </p:nvSpPr>
        <p:spPr>
          <a:ln/>
        </p:spPr>
        <p:txBody>
          <a:bodyPr/>
          <a:lstStyle>
            <a:lvl1pPr>
              <a:defRPr/>
            </a:lvl1pPr>
          </a:lstStyle>
          <a:p>
            <a:pPr>
              <a:defRPr/>
            </a:pPr>
            <a:endParaRPr lang="hu-HU"/>
          </a:p>
        </p:txBody>
      </p:sp>
      <p:sp>
        <p:nvSpPr>
          <p:cNvPr id="9" name="Rectangle 6"/>
          <p:cNvSpPr>
            <a:spLocks noGrp="1" noChangeArrowheads="1"/>
          </p:cNvSpPr>
          <p:nvPr>
            <p:ph type="sldNum" sz="quarter" idx="12"/>
          </p:nvPr>
        </p:nvSpPr>
        <p:spPr>
          <a:ln/>
        </p:spPr>
        <p:txBody>
          <a:bodyPr/>
          <a:lstStyle>
            <a:lvl1pPr>
              <a:defRPr/>
            </a:lvl1pPr>
          </a:lstStyle>
          <a:p>
            <a:pPr>
              <a:defRPr/>
            </a:pPr>
            <a:fld id="{074F52B8-E719-4343-B3AC-F005DF815DDD}" type="slidenum">
              <a:rPr lang="hu-HU"/>
              <a:pPr>
                <a:defRPr/>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u-HU"/>
          </a:p>
        </p:txBody>
      </p:sp>
      <p:sp>
        <p:nvSpPr>
          <p:cNvPr id="3" name="Rectangle 4"/>
          <p:cNvSpPr>
            <a:spLocks noGrp="1" noChangeArrowheads="1"/>
          </p:cNvSpPr>
          <p:nvPr>
            <p:ph type="dt" sz="half" idx="10"/>
          </p:nvPr>
        </p:nvSpPr>
        <p:spPr>
          <a:ln/>
        </p:spPr>
        <p:txBody>
          <a:bodyPr/>
          <a:lstStyle>
            <a:lvl1pPr>
              <a:defRPr/>
            </a:lvl1pPr>
          </a:lstStyle>
          <a:p>
            <a:pPr>
              <a:defRPr/>
            </a:pPr>
            <a:endParaRPr lang="hu-HU"/>
          </a:p>
        </p:txBody>
      </p:sp>
      <p:sp>
        <p:nvSpPr>
          <p:cNvPr id="4" name="Rectangle 5"/>
          <p:cNvSpPr>
            <a:spLocks noGrp="1" noChangeArrowheads="1"/>
          </p:cNvSpPr>
          <p:nvPr>
            <p:ph type="ftr" sz="quarter" idx="11"/>
          </p:nvPr>
        </p:nvSpPr>
        <p:spPr>
          <a:ln/>
        </p:spPr>
        <p:txBody>
          <a:bodyPr/>
          <a:lstStyle>
            <a:lvl1pPr>
              <a:defRPr/>
            </a:lvl1pPr>
          </a:lstStyle>
          <a:p>
            <a:pPr>
              <a:defRPr/>
            </a:pPr>
            <a:endParaRPr lang="hu-HU"/>
          </a:p>
        </p:txBody>
      </p:sp>
      <p:sp>
        <p:nvSpPr>
          <p:cNvPr id="5" name="Rectangle 6"/>
          <p:cNvSpPr>
            <a:spLocks noGrp="1" noChangeArrowheads="1"/>
          </p:cNvSpPr>
          <p:nvPr>
            <p:ph type="sldNum" sz="quarter" idx="12"/>
          </p:nvPr>
        </p:nvSpPr>
        <p:spPr>
          <a:ln/>
        </p:spPr>
        <p:txBody>
          <a:bodyPr/>
          <a:lstStyle>
            <a:lvl1pPr>
              <a:defRPr/>
            </a:lvl1pPr>
          </a:lstStyle>
          <a:p>
            <a:pPr>
              <a:defRPr/>
            </a:pPr>
            <a:fld id="{9838601C-4507-4175-93F9-1A26DE1BDB00}" type="slidenum">
              <a:rPr lang="hu-HU"/>
              <a:pPr>
                <a:defRPr/>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hu-HU"/>
          </a:p>
        </p:txBody>
      </p:sp>
      <p:sp>
        <p:nvSpPr>
          <p:cNvPr id="3" name="Rectangle 5"/>
          <p:cNvSpPr>
            <a:spLocks noGrp="1" noChangeArrowheads="1"/>
          </p:cNvSpPr>
          <p:nvPr>
            <p:ph type="ftr" sz="quarter" idx="11"/>
          </p:nvPr>
        </p:nvSpPr>
        <p:spPr>
          <a:ln/>
        </p:spPr>
        <p:txBody>
          <a:bodyPr/>
          <a:lstStyle>
            <a:lvl1pPr>
              <a:defRPr/>
            </a:lvl1pPr>
          </a:lstStyle>
          <a:p>
            <a:pPr>
              <a:defRPr/>
            </a:pPr>
            <a:endParaRPr lang="hu-HU"/>
          </a:p>
        </p:txBody>
      </p:sp>
      <p:sp>
        <p:nvSpPr>
          <p:cNvPr id="4" name="Rectangle 6"/>
          <p:cNvSpPr>
            <a:spLocks noGrp="1" noChangeArrowheads="1"/>
          </p:cNvSpPr>
          <p:nvPr>
            <p:ph type="sldNum" sz="quarter" idx="12"/>
          </p:nvPr>
        </p:nvSpPr>
        <p:spPr>
          <a:ln/>
        </p:spPr>
        <p:txBody>
          <a:bodyPr/>
          <a:lstStyle>
            <a:lvl1pPr>
              <a:defRPr/>
            </a:lvl1pPr>
          </a:lstStyle>
          <a:p>
            <a:pPr>
              <a:defRPr/>
            </a:pPr>
            <a:fld id="{4D79F969-B136-4EE5-9324-AC691F346259}" type="slidenum">
              <a:rPr lang="hu-HU"/>
              <a:pPr>
                <a:defRPr/>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u-H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pPr>
              <a:defRPr/>
            </a:pPr>
            <a:fld id="{8A31D54E-D119-4364-8C08-5D41EA348EB3}" type="slidenum">
              <a:rPr lang="hu-HU"/>
              <a:pPr>
                <a:defRPr/>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u-H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pPr>
              <a:defRPr/>
            </a:pPr>
            <a:fld id="{A8B105AD-B3C7-4940-A5AE-B96D27398C2A}" type="slidenum">
              <a:rPr lang="hu-HU"/>
              <a:pPr>
                <a:defRPr/>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u-HU" smtClean="0"/>
              <a:t>Mintacím szerkesztése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hu-H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hu-H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CA37991-AB80-4800-AFD6-6981E56FF837}" type="slidenum">
              <a:rPr lang="hu-HU"/>
              <a:pPr>
                <a:defRPr/>
              </a:pPr>
              <a:t>‹#›</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mailto:Dr.david.simon@gmail.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ELTE Tatk ppt hatter angol fekvo"/>
          <p:cNvPicPr>
            <a:picLocks noChangeAspect="1" noChangeArrowheads="1"/>
          </p:cNvPicPr>
          <p:nvPr/>
        </p:nvPicPr>
        <p:blipFill>
          <a:blip r:embed="rId3"/>
          <a:srcRect/>
          <a:stretch>
            <a:fillRect/>
          </a:stretch>
        </p:blipFill>
        <p:spPr bwMode="auto">
          <a:xfrm>
            <a:off x="0" y="782638"/>
            <a:ext cx="9144000" cy="6102350"/>
          </a:xfrm>
          <a:prstGeom prst="rect">
            <a:avLst/>
          </a:prstGeom>
          <a:noFill/>
          <a:ln w="9525">
            <a:noFill/>
            <a:miter lim="800000"/>
            <a:headEnd/>
            <a:tailEnd/>
          </a:ln>
        </p:spPr>
      </p:pic>
      <p:sp>
        <p:nvSpPr>
          <p:cNvPr id="2051" name="Rectangle 2"/>
          <p:cNvSpPr>
            <a:spLocks noGrp="1" noChangeArrowheads="1"/>
          </p:cNvSpPr>
          <p:nvPr>
            <p:ph type="ctrTitle"/>
          </p:nvPr>
        </p:nvSpPr>
        <p:spPr/>
        <p:txBody>
          <a:bodyPr/>
          <a:lstStyle/>
          <a:p>
            <a:pPr eaLnBrk="1" hangingPunct="1"/>
            <a:r>
              <a:rPr lang="en-GB" smtClean="0">
                <a:solidFill>
                  <a:srgbClr val="006600"/>
                </a:solidFill>
              </a:rPr>
              <a:t>Teaching statistics after introducing Bologna system: </a:t>
            </a:r>
          </a:p>
        </p:txBody>
      </p:sp>
      <p:sp>
        <p:nvSpPr>
          <p:cNvPr id="2052" name="Rectangle 3"/>
          <p:cNvSpPr>
            <a:spLocks noGrp="1" noChangeArrowheads="1"/>
          </p:cNvSpPr>
          <p:nvPr>
            <p:ph type="subTitle" idx="1"/>
          </p:nvPr>
        </p:nvSpPr>
        <p:spPr>
          <a:xfrm>
            <a:off x="1371600" y="3571875"/>
            <a:ext cx="6400800" cy="1752600"/>
          </a:xfrm>
        </p:spPr>
        <p:txBody>
          <a:bodyPr/>
          <a:lstStyle/>
          <a:p>
            <a:pPr eaLnBrk="1" hangingPunct="1"/>
            <a:r>
              <a:rPr lang="en-GB" i="1" smtClean="0">
                <a:solidFill>
                  <a:srgbClr val="006600"/>
                </a:solidFill>
              </a:rPr>
              <a:t>a case study of an old-new master</a:t>
            </a:r>
          </a:p>
          <a:p>
            <a:pPr eaLnBrk="1" hangingPunct="1">
              <a:spcBef>
                <a:spcPts val="2400"/>
              </a:spcBef>
            </a:pPr>
            <a:r>
              <a:rPr lang="en-GB" smtClean="0">
                <a:solidFill>
                  <a:srgbClr val="006600"/>
                </a:solidFill>
              </a:rPr>
              <a:t>David SIMON </a:t>
            </a:r>
            <a:endParaRPr lang="hu-HU" smtClean="0">
              <a:solidFill>
                <a:srgbClr val="006600"/>
              </a:solidFill>
            </a:endParaRPr>
          </a:p>
          <a:p>
            <a:pPr eaLnBrk="1" hangingPunct="1">
              <a:spcBef>
                <a:spcPts val="2400"/>
              </a:spcBef>
            </a:pPr>
            <a:r>
              <a:rPr lang="hu-HU" sz="2800" smtClean="0">
                <a:solidFill>
                  <a:srgbClr val="006600"/>
                </a:solidFill>
              </a:rPr>
              <a:t>Workshop, Novi Sad</a:t>
            </a:r>
          </a:p>
          <a:p>
            <a:pPr eaLnBrk="1" hangingPunct="1"/>
            <a:r>
              <a:rPr lang="hu-HU" sz="2800" smtClean="0">
                <a:solidFill>
                  <a:srgbClr val="006600"/>
                </a:solidFill>
              </a:rPr>
              <a:t>december 2011</a:t>
            </a:r>
            <a:endParaRPr lang="en-GB" sz="2800" smtClean="0">
              <a:solidFill>
                <a:srgbClr val="0066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ELTE Tatk ppt hatter angol fekvo"/>
          <p:cNvPicPr>
            <a:picLocks noChangeAspect="1" noChangeArrowheads="1"/>
          </p:cNvPicPr>
          <p:nvPr/>
        </p:nvPicPr>
        <p:blipFill>
          <a:blip r:embed="rId3"/>
          <a:srcRect/>
          <a:stretch>
            <a:fillRect/>
          </a:stretch>
        </p:blipFill>
        <p:spPr bwMode="auto">
          <a:xfrm>
            <a:off x="0" y="782638"/>
            <a:ext cx="9144000" cy="6102350"/>
          </a:xfrm>
          <a:prstGeom prst="rect">
            <a:avLst/>
          </a:prstGeom>
          <a:noFill/>
          <a:ln w="9525">
            <a:noFill/>
            <a:miter lim="800000"/>
            <a:headEnd/>
            <a:tailEnd/>
          </a:ln>
        </p:spPr>
      </p:pic>
      <p:sp>
        <p:nvSpPr>
          <p:cNvPr id="11267" name="Rectangle 3"/>
          <p:cNvSpPr>
            <a:spLocks noGrp="1" noChangeArrowheads="1"/>
          </p:cNvSpPr>
          <p:nvPr>
            <p:ph type="title"/>
          </p:nvPr>
        </p:nvSpPr>
        <p:spPr>
          <a:xfrm>
            <a:off x="2700338" y="274638"/>
            <a:ext cx="5986462" cy="1138237"/>
          </a:xfrm>
        </p:spPr>
        <p:txBody>
          <a:bodyPr/>
          <a:lstStyle/>
          <a:p>
            <a:pPr eaLnBrk="1" hangingPunct="1"/>
            <a:r>
              <a:rPr lang="en-GB" b="1" smtClean="0">
                <a:solidFill>
                  <a:srgbClr val="006600"/>
                </a:solidFill>
              </a:rPr>
              <a:t>Topics</a:t>
            </a:r>
          </a:p>
        </p:txBody>
      </p:sp>
      <p:sp>
        <p:nvSpPr>
          <p:cNvPr id="11268" name="Rectangle 4"/>
          <p:cNvSpPr>
            <a:spLocks noGrp="1" noChangeArrowheads="1"/>
          </p:cNvSpPr>
          <p:nvPr>
            <p:ph type="body" idx="1"/>
          </p:nvPr>
        </p:nvSpPr>
        <p:spPr>
          <a:xfrm>
            <a:off x="457200" y="2276475"/>
            <a:ext cx="8229600" cy="4105275"/>
          </a:xfrm>
        </p:spPr>
        <p:txBody>
          <a:bodyPr/>
          <a:lstStyle/>
          <a:p>
            <a:pPr eaLnBrk="1" hangingPunct="1"/>
            <a:r>
              <a:rPr lang="en-GB" sz="2800" dirty="0" smtClean="0">
                <a:solidFill>
                  <a:srgbClr val="66FF99"/>
                </a:solidFill>
              </a:rPr>
              <a:t>Introduction</a:t>
            </a:r>
          </a:p>
          <a:p>
            <a:pPr eaLnBrk="1" hangingPunct="1"/>
            <a:r>
              <a:rPr lang="en-GB" sz="2800" dirty="0" smtClean="0">
                <a:solidFill>
                  <a:srgbClr val="66FF99"/>
                </a:solidFill>
              </a:rPr>
              <a:t>Criteria of analysis</a:t>
            </a:r>
          </a:p>
          <a:p>
            <a:pPr eaLnBrk="1" hangingPunct="1"/>
            <a:r>
              <a:rPr lang="hu-HU" sz="2800" dirty="0" smtClean="0">
                <a:solidFill>
                  <a:srgbClr val="66FF99"/>
                </a:solidFill>
              </a:rPr>
              <a:t>S</a:t>
            </a:r>
            <a:r>
              <a:rPr lang="en-GB" sz="2800" dirty="0" err="1" smtClean="0">
                <a:solidFill>
                  <a:srgbClr val="66FF99"/>
                </a:solidFill>
              </a:rPr>
              <a:t>ources</a:t>
            </a:r>
            <a:endParaRPr lang="en-GB" sz="2800" dirty="0" smtClean="0">
              <a:solidFill>
                <a:srgbClr val="66FF99"/>
              </a:solidFill>
            </a:endParaRPr>
          </a:p>
          <a:p>
            <a:pPr eaLnBrk="1" hangingPunct="1"/>
            <a:r>
              <a:rPr lang="en-GB" sz="2800" dirty="0" smtClean="0">
                <a:solidFill>
                  <a:srgbClr val="006600"/>
                </a:solidFill>
              </a:rPr>
              <a:t>Bologna system and before</a:t>
            </a:r>
          </a:p>
          <a:p>
            <a:pPr eaLnBrk="1" hangingPunct="1"/>
            <a:r>
              <a:rPr lang="en-GB" sz="2800" dirty="0" smtClean="0">
                <a:solidFill>
                  <a:srgbClr val="66FF99"/>
                </a:solidFill>
              </a:rPr>
              <a:t>Comparing </a:t>
            </a:r>
            <a:r>
              <a:rPr lang="hu-HU" sz="2800" dirty="0" smtClean="0">
                <a:solidFill>
                  <a:srgbClr val="66FF99"/>
                </a:solidFill>
              </a:rPr>
              <a:t>Survey Statistics </a:t>
            </a:r>
            <a:r>
              <a:rPr lang="hu-HU" sz="2800" dirty="0" smtClean="0">
                <a:solidFill>
                  <a:srgbClr val="66FF99"/>
                </a:solidFill>
              </a:rPr>
              <a:t>MSc  </a:t>
            </a:r>
            <a:r>
              <a:rPr lang="hu-HU" sz="2800" dirty="0" smtClean="0">
                <a:solidFill>
                  <a:srgbClr val="66FF99"/>
                </a:solidFill>
              </a:rPr>
              <a:t>and Specialization</a:t>
            </a:r>
            <a:endParaRPr lang="en-GB" sz="2800" dirty="0" smtClean="0">
              <a:solidFill>
                <a:srgbClr val="66FF99"/>
              </a:solidFill>
            </a:endParaRPr>
          </a:p>
          <a:p>
            <a:pPr eaLnBrk="1" hangingPunct="1"/>
            <a:r>
              <a:rPr lang="hu-HU" sz="2800" dirty="0" smtClean="0">
                <a:solidFill>
                  <a:srgbClr val="66FF99"/>
                </a:solidFill>
              </a:rPr>
              <a:t>Some possible</a:t>
            </a:r>
            <a:r>
              <a:rPr lang="en-GB" sz="2800" dirty="0" smtClean="0">
                <a:solidFill>
                  <a:srgbClr val="66FF99"/>
                </a:solidFill>
              </a:rPr>
              <a:t> solution</a:t>
            </a:r>
            <a:r>
              <a:rPr lang="hu-HU" sz="2800" dirty="0" smtClean="0">
                <a:solidFill>
                  <a:srgbClr val="66FF99"/>
                </a:solidFill>
              </a:rPr>
              <a:t>s </a:t>
            </a:r>
          </a:p>
          <a:p>
            <a:pPr eaLnBrk="1" hangingPunct="1"/>
            <a:r>
              <a:rPr lang="en-GB" sz="2800" dirty="0" smtClean="0">
                <a:solidFill>
                  <a:srgbClr val="66FF99"/>
                </a:solidFill>
              </a:rPr>
              <a:t>Summary</a:t>
            </a:r>
            <a:endParaRPr lang="en-GB" sz="2800" dirty="0" smtClean="0">
              <a:solidFill>
                <a:srgbClr val="66FF99"/>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ELTE Tatk ppt hatter angol fekvo"/>
          <p:cNvPicPr>
            <a:picLocks noChangeAspect="1" noChangeArrowheads="1"/>
          </p:cNvPicPr>
          <p:nvPr/>
        </p:nvPicPr>
        <p:blipFill>
          <a:blip r:embed="rId3"/>
          <a:srcRect/>
          <a:stretch>
            <a:fillRect/>
          </a:stretch>
        </p:blipFill>
        <p:spPr bwMode="auto">
          <a:xfrm>
            <a:off x="0" y="782638"/>
            <a:ext cx="9144000" cy="6102350"/>
          </a:xfrm>
          <a:prstGeom prst="rect">
            <a:avLst/>
          </a:prstGeom>
          <a:noFill/>
          <a:ln w="9525">
            <a:noFill/>
            <a:miter lim="800000"/>
            <a:headEnd/>
            <a:tailEnd/>
          </a:ln>
        </p:spPr>
      </p:pic>
      <p:sp>
        <p:nvSpPr>
          <p:cNvPr id="12291" name="Rectangle 3"/>
          <p:cNvSpPr>
            <a:spLocks noGrp="1" noChangeArrowheads="1"/>
          </p:cNvSpPr>
          <p:nvPr>
            <p:ph type="title"/>
          </p:nvPr>
        </p:nvSpPr>
        <p:spPr>
          <a:xfrm>
            <a:off x="2700338" y="274638"/>
            <a:ext cx="5986462" cy="1138237"/>
          </a:xfrm>
        </p:spPr>
        <p:txBody>
          <a:bodyPr/>
          <a:lstStyle/>
          <a:p>
            <a:pPr eaLnBrk="1" hangingPunct="1"/>
            <a:r>
              <a:rPr lang="hu-HU" sz="4000" b="1" smtClean="0">
                <a:solidFill>
                  <a:srgbClr val="006600"/>
                </a:solidFill>
              </a:rPr>
              <a:t>Bologna system and before</a:t>
            </a:r>
            <a:endParaRPr lang="en-GB" sz="4000" b="1" smtClean="0">
              <a:solidFill>
                <a:srgbClr val="006600"/>
              </a:solidFill>
            </a:endParaRPr>
          </a:p>
        </p:txBody>
      </p:sp>
      <p:sp>
        <p:nvSpPr>
          <p:cNvPr id="12292" name="Rectangle 4"/>
          <p:cNvSpPr>
            <a:spLocks noGrp="1" noChangeArrowheads="1"/>
          </p:cNvSpPr>
          <p:nvPr>
            <p:ph type="body" idx="1"/>
          </p:nvPr>
        </p:nvSpPr>
        <p:spPr>
          <a:xfrm>
            <a:off x="457200" y="2276475"/>
            <a:ext cx="8229600" cy="4105275"/>
          </a:xfrm>
        </p:spPr>
        <p:txBody>
          <a:bodyPr/>
          <a:lstStyle/>
          <a:p>
            <a:pPr eaLnBrk="1" hangingPunct="1"/>
            <a:r>
              <a:rPr lang="en-GB" smtClean="0">
                <a:solidFill>
                  <a:srgbClr val="006600"/>
                </a:solidFill>
              </a:rPr>
              <a:t>Two major changes in higher education:</a:t>
            </a:r>
          </a:p>
          <a:p>
            <a:pPr lvl="1" eaLnBrk="1" hangingPunct="1"/>
            <a:r>
              <a:rPr lang="en-GB" smtClean="0">
                <a:solidFill>
                  <a:srgbClr val="006600"/>
                </a:solidFill>
              </a:rPr>
              <a:t>Transition (around 1990) </a:t>
            </a:r>
            <a:r>
              <a:rPr lang="en-GB" smtClean="0">
                <a:solidFill>
                  <a:srgbClr val="006600"/>
                </a:solidFill>
                <a:cs typeface="Arial" charset="0"/>
              </a:rPr>
              <a:t>→ mass higher education, capitalist business environment</a:t>
            </a:r>
          </a:p>
          <a:p>
            <a:pPr lvl="1" eaLnBrk="1" hangingPunct="1"/>
            <a:r>
              <a:rPr lang="en-GB" smtClean="0">
                <a:solidFill>
                  <a:srgbClr val="006600"/>
                </a:solidFill>
                <a:cs typeface="Arial" charset="0"/>
              </a:rPr>
              <a:t>Introduction of Bologna system (2006, 2009) → renewal of curricula (theoretically), end of five year training period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ELTE Tatk ppt hatter angol fekvo"/>
          <p:cNvPicPr>
            <a:picLocks noChangeAspect="1" noChangeArrowheads="1"/>
          </p:cNvPicPr>
          <p:nvPr/>
        </p:nvPicPr>
        <p:blipFill>
          <a:blip r:embed="rId3"/>
          <a:srcRect/>
          <a:stretch>
            <a:fillRect/>
          </a:stretch>
        </p:blipFill>
        <p:spPr bwMode="auto">
          <a:xfrm>
            <a:off x="0" y="782638"/>
            <a:ext cx="9144000" cy="6102350"/>
          </a:xfrm>
          <a:prstGeom prst="rect">
            <a:avLst/>
          </a:prstGeom>
          <a:noFill/>
          <a:ln w="9525">
            <a:noFill/>
            <a:miter lim="800000"/>
            <a:headEnd/>
            <a:tailEnd/>
          </a:ln>
        </p:spPr>
      </p:pic>
      <p:sp>
        <p:nvSpPr>
          <p:cNvPr id="13315" name="Rectangle 3"/>
          <p:cNvSpPr>
            <a:spLocks noGrp="1" noChangeArrowheads="1"/>
          </p:cNvSpPr>
          <p:nvPr>
            <p:ph type="title"/>
          </p:nvPr>
        </p:nvSpPr>
        <p:spPr>
          <a:xfrm>
            <a:off x="2700338" y="274638"/>
            <a:ext cx="5986462" cy="1138237"/>
          </a:xfrm>
        </p:spPr>
        <p:txBody>
          <a:bodyPr/>
          <a:lstStyle/>
          <a:p>
            <a:pPr eaLnBrk="1" hangingPunct="1"/>
            <a:r>
              <a:rPr lang="en-GB" b="1" smtClean="0">
                <a:solidFill>
                  <a:srgbClr val="006600"/>
                </a:solidFill>
              </a:rPr>
              <a:t>Topics</a:t>
            </a:r>
          </a:p>
        </p:txBody>
      </p:sp>
      <p:sp>
        <p:nvSpPr>
          <p:cNvPr id="13316" name="Rectangle 4"/>
          <p:cNvSpPr>
            <a:spLocks noGrp="1" noChangeArrowheads="1"/>
          </p:cNvSpPr>
          <p:nvPr>
            <p:ph type="body" idx="1"/>
          </p:nvPr>
        </p:nvSpPr>
        <p:spPr>
          <a:xfrm>
            <a:off x="457200" y="2276475"/>
            <a:ext cx="8229600" cy="4105275"/>
          </a:xfrm>
        </p:spPr>
        <p:txBody>
          <a:bodyPr/>
          <a:lstStyle/>
          <a:p>
            <a:pPr eaLnBrk="1" hangingPunct="1"/>
            <a:r>
              <a:rPr lang="en-GB" sz="2800" dirty="0" smtClean="0">
                <a:solidFill>
                  <a:srgbClr val="66FF99"/>
                </a:solidFill>
              </a:rPr>
              <a:t>Introduction</a:t>
            </a:r>
          </a:p>
          <a:p>
            <a:pPr eaLnBrk="1" hangingPunct="1"/>
            <a:r>
              <a:rPr lang="en-GB" sz="2800" dirty="0" smtClean="0">
                <a:solidFill>
                  <a:srgbClr val="66FF99"/>
                </a:solidFill>
              </a:rPr>
              <a:t>Criteria of analysis</a:t>
            </a:r>
          </a:p>
          <a:p>
            <a:pPr eaLnBrk="1" hangingPunct="1"/>
            <a:r>
              <a:rPr lang="hu-HU" sz="2800" dirty="0" smtClean="0">
                <a:solidFill>
                  <a:srgbClr val="66FF99"/>
                </a:solidFill>
              </a:rPr>
              <a:t>S</a:t>
            </a:r>
            <a:r>
              <a:rPr lang="en-GB" sz="2800" dirty="0" err="1" smtClean="0">
                <a:solidFill>
                  <a:srgbClr val="66FF99"/>
                </a:solidFill>
              </a:rPr>
              <a:t>ources</a:t>
            </a:r>
            <a:endParaRPr lang="en-GB" sz="2800" dirty="0" smtClean="0">
              <a:solidFill>
                <a:srgbClr val="66FF99"/>
              </a:solidFill>
            </a:endParaRPr>
          </a:p>
          <a:p>
            <a:pPr eaLnBrk="1" hangingPunct="1"/>
            <a:r>
              <a:rPr lang="en-GB" sz="2800" dirty="0" smtClean="0">
                <a:solidFill>
                  <a:srgbClr val="66FF99"/>
                </a:solidFill>
              </a:rPr>
              <a:t>Bologna system and before</a:t>
            </a:r>
          </a:p>
          <a:p>
            <a:pPr eaLnBrk="1" hangingPunct="1"/>
            <a:r>
              <a:rPr lang="en-GB" sz="2800" dirty="0" smtClean="0">
                <a:solidFill>
                  <a:srgbClr val="006600"/>
                </a:solidFill>
              </a:rPr>
              <a:t>Comparing </a:t>
            </a:r>
            <a:r>
              <a:rPr lang="hu-HU" sz="2800" dirty="0" smtClean="0">
                <a:solidFill>
                  <a:srgbClr val="006600"/>
                </a:solidFill>
              </a:rPr>
              <a:t>Survey Statistics MSc and Specialization</a:t>
            </a:r>
            <a:endParaRPr lang="en-GB" sz="2800" dirty="0" smtClean="0">
              <a:solidFill>
                <a:srgbClr val="006600"/>
              </a:solidFill>
            </a:endParaRPr>
          </a:p>
          <a:p>
            <a:pPr eaLnBrk="1" hangingPunct="1"/>
            <a:r>
              <a:rPr lang="hu-HU" sz="2800" dirty="0" smtClean="0">
                <a:solidFill>
                  <a:srgbClr val="66FF99"/>
                </a:solidFill>
              </a:rPr>
              <a:t>Some possible</a:t>
            </a:r>
            <a:r>
              <a:rPr lang="en-GB" sz="2800" dirty="0" smtClean="0">
                <a:solidFill>
                  <a:srgbClr val="66FF99"/>
                </a:solidFill>
              </a:rPr>
              <a:t> solution</a:t>
            </a:r>
            <a:r>
              <a:rPr lang="hu-HU" sz="2800" dirty="0" smtClean="0">
                <a:solidFill>
                  <a:srgbClr val="66FF99"/>
                </a:solidFill>
              </a:rPr>
              <a:t>s </a:t>
            </a:r>
          </a:p>
          <a:p>
            <a:pPr eaLnBrk="1" hangingPunct="1"/>
            <a:r>
              <a:rPr lang="en-GB" sz="2800" dirty="0" smtClean="0">
                <a:solidFill>
                  <a:srgbClr val="66FF99"/>
                </a:solidFill>
              </a:rPr>
              <a:t>Summary</a:t>
            </a:r>
            <a:endParaRPr lang="en-GB" sz="2800" dirty="0" smtClean="0">
              <a:solidFill>
                <a:srgbClr val="66FF99"/>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ELTE Tatk ppt hatter angol fekvo"/>
          <p:cNvPicPr>
            <a:picLocks noChangeAspect="1" noChangeArrowheads="1"/>
          </p:cNvPicPr>
          <p:nvPr/>
        </p:nvPicPr>
        <p:blipFill>
          <a:blip r:embed="rId3"/>
          <a:srcRect/>
          <a:stretch>
            <a:fillRect/>
          </a:stretch>
        </p:blipFill>
        <p:spPr bwMode="auto">
          <a:xfrm>
            <a:off x="0" y="782638"/>
            <a:ext cx="9144000" cy="6102350"/>
          </a:xfrm>
          <a:prstGeom prst="rect">
            <a:avLst/>
          </a:prstGeom>
          <a:noFill/>
          <a:ln w="9525">
            <a:noFill/>
            <a:miter lim="800000"/>
            <a:headEnd/>
            <a:tailEnd/>
          </a:ln>
        </p:spPr>
      </p:pic>
      <p:sp>
        <p:nvSpPr>
          <p:cNvPr id="14339" name="Rectangle 3"/>
          <p:cNvSpPr>
            <a:spLocks noGrp="1" noChangeArrowheads="1"/>
          </p:cNvSpPr>
          <p:nvPr>
            <p:ph type="title"/>
          </p:nvPr>
        </p:nvSpPr>
        <p:spPr>
          <a:xfrm>
            <a:off x="2700338" y="274638"/>
            <a:ext cx="5986462" cy="1138237"/>
          </a:xfrm>
        </p:spPr>
        <p:txBody>
          <a:bodyPr/>
          <a:lstStyle/>
          <a:p>
            <a:pPr eaLnBrk="1" hangingPunct="1"/>
            <a:r>
              <a:rPr lang="en-GB" sz="3200" b="1" smtClean="0">
                <a:solidFill>
                  <a:srgbClr val="006600"/>
                </a:solidFill>
              </a:rPr>
              <a:t>Comparing Survey Statistics M</a:t>
            </a:r>
            <a:r>
              <a:rPr lang="hu-HU" sz="3200" b="1" smtClean="0">
                <a:solidFill>
                  <a:srgbClr val="006600"/>
                </a:solidFill>
              </a:rPr>
              <a:t>Sc</a:t>
            </a:r>
            <a:r>
              <a:rPr lang="en-GB" sz="3200" b="1" smtClean="0">
                <a:solidFill>
                  <a:srgbClr val="006600"/>
                </a:solidFill>
              </a:rPr>
              <a:t> and Specialization</a:t>
            </a:r>
          </a:p>
        </p:txBody>
      </p:sp>
      <p:sp>
        <p:nvSpPr>
          <p:cNvPr id="14340" name="TextBox 4"/>
          <p:cNvSpPr txBox="1">
            <a:spLocks noChangeArrowheads="1"/>
          </p:cNvSpPr>
          <p:nvPr/>
        </p:nvSpPr>
        <p:spPr bwMode="auto">
          <a:xfrm>
            <a:off x="4329129" y="1273175"/>
            <a:ext cx="2600325" cy="584200"/>
          </a:xfrm>
          <a:prstGeom prst="rect">
            <a:avLst/>
          </a:prstGeom>
          <a:noFill/>
          <a:ln w="9525">
            <a:noFill/>
            <a:miter lim="800000"/>
            <a:headEnd/>
            <a:tailEnd/>
          </a:ln>
        </p:spPr>
        <p:txBody>
          <a:bodyPr wrap="none">
            <a:spAutoFit/>
          </a:bodyPr>
          <a:lstStyle/>
          <a:p>
            <a:r>
              <a:rPr lang="hu-HU" sz="3200" b="1" i="1" dirty="0">
                <a:solidFill>
                  <a:srgbClr val="006600"/>
                </a:solidFill>
              </a:rPr>
              <a:t>Circumstances</a:t>
            </a:r>
            <a:endParaRPr lang="en-GB" sz="3200" b="1" i="1" dirty="0">
              <a:solidFill>
                <a:srgbClr val="006600"/>
              </a:solidFill>
            </a:endParaRPr>
          </a:p>
        </p:txBody>
      </p:sp>
      <p:graphicFrame>
        <p:nvGraphicFramePr>
          <p:cNvPr id="6" name="Table 5"/>
          <p:cNvGraphicFramePr>
            <a:graphicFrameLocks noGrp="1"/>
          </p:cNvGraphicFramePr>
          <p:nvPr/>
        </p:nvGraphicFramePr>
        <p:xfrm>
          <a:off x="1" y="1965749"/>
          <a:ext cx="9143999" cy="4450584"/>
        </p:xfrm>
        <a:graphic>
          <a:graphicData uri="http://schemas.openxmlformats.org/drawingml/2006/table">
            <a:tbl>
              <a:tblPr firstRow="1" bandRow="1">
                <a:tableStyleId>{5C22544A-7EE6-4342-B048-85BDC9FD1C3A}</a:tableStyleId>
              </a:tblPr>
              <a:tblGrid>
                <a:gridCol w="1783739"/>
                <a:gridCol w="3485684"/>
                <a:gridCol w="3874576"/>
              </a:tblGrid>
              <a:tr h="581654">
                <a:tc>
                  <a:txBody>
                    <a:bodyPr/>
                    <a:lstStyle/>
                    <a:p>
                      <a:endParaRPr lang="en-GB" noProof="0"/>
                    </a:p>
                  </a:txBody>
                  <a:tcPr>
                    <a:solidFill>
                      <a:srgbClr val="006600"/>
                    </a:solidFill>
                  </a:tcPr>
                </a:tc>
                <a:tc>
                  <a:txBody>
                    <a:bodyPr/>
                    <a:lstStyle/>
                    <a:p>
                      <a:pPr algn="ctr"/>
                      <a:r>
                        <a:rPr lang="en-GB" noProof="0" smtClean="0"/>
                        <a:t>Specialization</a:t>
                      </a:r>
                      <a:endParaRPr lang="en-GB" noProof="0"/>
                    </a:p>
                  </a:txBody>
                  <a:tcPr anchor="ctr">
                    <a:solidFill>
                      <a:srgbClr val="006600"/>
                    </a:solidFill>
                  </a:tcPr>
                </a:tc>
                <a:tc>
                  <a:txBody>
                    <a:bodyPr/>
                    <a:lstStyle/>
                    <a:p>
                      <a:pPr algn="ctr"/>
                      <a:r>
                        <a:rPr lang="en-GB" noProof="0" smtClean="0"/>
                        <a:t>MSc</a:t>
                      </a:r>
                      <a:endParaRPr lang="en-GB" noProof="0"/>
                    </a:p>
                  </a:txBody>
                  <a:tcPr anchor="ctr">
                    <a:solidFill>
                      <a:srgbClr val="006600"/>
                    </a:solidFill>
                  </a:tcPr>
                </a:tc>
              </a:tr>
              <a:tr h="581654">
                <a:tc>
                  <a:txBody>
                    <a:bodyPr/>
                    <a:lstStyle/>
                    <a:p>
                      <a:pPr algn="ctr"/>
                      <a:r>
                        <a:rPr lang="en-GB" noProof="0" smtClean="0">
                          <a:solidFill>
                            <a:srgbClr val="006600"/>
                          </a:solidFill>
                        </a:rPr>
                        <a:t>Starting</a:t>
                      </a:r>
                      <a:r>
                        <a:rPr lang="en-GB" baseline="0" noProof="0" smtClean="0">
                          <a:solidFill>
                            <a:srgbClr val="006600"/>
                          </a:solidFill>
                        </a:rPr>
                        <a:t> at</a:t>
                      </a:r>
                      <a:endParaRPr lang="en-GB" noProof="0">
                        <a:solidFill>
                          <a:srgbClr val="006600"/>
                        </a:solidFill>
                      </a:endParaRPr>
                    </a:p>
                  </a:txBody>
                  <a:tcPr anchor="ctr"/>
                </a:tc>
                <a:tc>
                  <a:txBody>
                    <a:bodyPr/>
                    <a:lstStyle/>
                    <a:p>
                      <a:pPr algn="ctr"/>
                      <a:r>
                        <a:rPr lang="en-GB" noProof="0" smtClean="0">
                          <a:solidFill>
                            <a:srgbClr val="006600"/>
                          </a:solidFill>
                        </a:rPr>
                        <a:t>every second year</a:t>
                      </a:r>
                      <a:endParaRPr lang="en-GB" noProof="0">
                        <a:solidFill>
                          <a:srgbClr val="006600"/>
                        </a:solidFill>
                      </a:endParaRPr>
                    </a:p>
                  </a:txBody>
                  <a:tcPr anchor="ctr"/>
                </a:tc>
                <a:tc>
                  <a:txBody>
                    <a:bodyPr/>
                    <a:lstStyle/>
                    <a:p>
                      <a:pPr algn="ctr"/>
                      <a:r>
                        <a:rPr lang="en-GB" noProof="0" smtClean="0">
                          <a:solidFill>
                            <a:srgbClr val="006600"/>
                          </a:solidFill>
                        </a:rPr>
                        <a:t>every year</a:t>
                      </a:r>
                      <a:endParaRPr lang="en-GB" noProof="0">
                        <a:solidFill>
                          <a:srgbClr val="006600"/>
                        </a:solidFill>
                      </a:endParaRPr>
                    </a:p>
                  </a:txBody>
                  <a:tcPr anchor="ctr"/>
                </a:tc>
              </a:tr>
              <a:tr h="581654">
                <a:tc>
                  <a:txBody>
                    <a:bodyPr/>
                    <a:lstStyle/>
                    <a:p>
                      <a:pPr algn="ctr"/>
                      <a:r>
                        <a:rPr lang="en-GB" noProof="0" smtClean="0">
                          <a:solidFill>
                            <a:srgbClr val="006600"/>
                          </a:solidFill>
                        </a:rPr>
                        <a:t>Length</a:t>
                      </a:r>
                      <a:endParaRPr lang="en-GB" noProof="0">
                        <a:solidFill>
                          <a:srgbClr val="006600"/>
                        </a:solidFill>
                      </a:endParaRPr>
                    </a:p>
                  </a:txBody>
                  <a:tcPr anchor="ctr"/>
                </a:tc>
                <a:tc>
                  <a:txBody>
                    <a:bodyPr/>
                    <a:lstStyle/>
                    <a:p>
                      <a:pPr algn="ctr"/>
                      <a:r>
                        <a:rPr lang="en-GB" noProof="0" smtClean="0">
                          <a:solidFill>
                            <a:srgbClr val="006600"/>
                          </a:solidFill>
                        </a:rPr>
                        <a:t>(1)+2 years</a:t>
                      </a:r>
                      <a:endParaRPr lang="en-GB" noProof="0">
                        <a:solidFill>
                          <a:srgbClr val="006600"/>
                        </a:solidFill>
                      </a:endParaRPr>
                    </a:p>
                  </a:txBody>
                  <a:tcPr anchor="ctr"/>
                </a:tc>
                <a:tc>
                  <a:txBody>
                    <a:bodyPr/>
                    <a:lstStyle/>
                    <a:p>
                      <a:pPr algn="ctr"/>
                      <a:r>
                        <a:rPr lang="en-GB" noProof="0" smtClean="0">
                          <a:solidFill>
                            <a:srgbClr val="006600"/>
                          </a:solidFill>
                        </a:rPr>
                        <a:t>2 years</a:t>
                      </a:r>
                      <a:endParaRPr lang="en-GB" noProof="0">
                        <a:solidFill>
                          <a:srgbClr val="006600"/>
                        </a:solidFill>
                      </a:endParaRPr>
                    </a:p>
                  </a:txBody>
                  <a:tcPr anchor="ctr"/>
                </a:tc>
              </a:tr>
              <a:tr h="960660">
                <a:tc>
                  <a:txBody>
                    <a:bodyPr/>
                    <a:lstStyle/>
                    <a:p>
                      <a:pPr algn="ctr"/>
                      <a:r>
                        <a:rPr lang="en-GB" noProof="0" smtClean="0">
                          <a:solidFill>
                            <a:srgbClr val="006600"/>
                          </a:solidFill>
                        </a:rPr>
                        <a:t>Admission</a:t>
                      </a:r>
                      <a:endParaRPr lang="en-GB" noProof="0">
                        <a:solidFill>
                          <a:srgbClr val="006600"/>
                        </a:solidFill>
                      </a:endParaRPr>
                    </a:p>
                  </a:txBody>
                  <a:tcPr anchor="ctr"/>
                </a:tc>
                <a:tc>
                  <a:txBody>
                    <a:bodyPr/>
                    <a:lstStyle/>
                    <a:p>
                      <a:pPr algn="ctr"/>
                      <a:r>
                        <a:rPr lang="en-GB" noProof="0" smtClean="0">
                          <a:solidFill>
                            <a:srgbClr val="006600"/>
                          </a:solidFill>
                        </a:rPr>
                        <a:t>no </a:t>
                      </a:r>
                    </a:p>
                    <a:p>
                      <a:pPr algn="ctr"/>
                      <a:r>
                        <a:rPr lang="en-GB" noProof="0" smtClean="0">
                          <a:solidFill>
                            <a:srgbClr val="006600"/>
                          </a:solidFill>
                        </a:rPr>
                        <a:t>(sociology MA 3rd year, heavy background in statistics)</a:t>
                      </a:r>
                      <a:endParaRPr lang="en-GB" noProof="0">
                        <a:solidFill>
                          <a:srgbClr val="006600"/>
                        </a:solidFill>
                      </a:endParaRPr>
                    </a:p>
                  </a:txBody>
                  <a:tcPr anchor="ctr"/>
                </a:tc>
                <a:tc>
                  <a:txBody>
                    <a:bodyPr/>
                    <a:lstStyle/>
                    <a:p>
                      <a:pPr algn="ctr"/>
                      <a:r>
                        <a:rPr lang="en-GB" noProof="0" smtClean="0">
                          <a:solidFill>
                            <a:srgbClr val="006600"/>
                          </a:solidFill>
                        </a:rPr>
                        <a:t>yes</a:t>
                      </a:r>
                    </a:p>
                    <a:p>
                      <a:pPr algn="ctr"/>
                      <a:r>
                        <a:rPr lang="en-GB" noProof="0" smtClean="0">
                          <a:solidFill>
                            <a:srgbClr val="006600"/>
                          </a:solidFill>
                        </a:rPr>
                        <a:t>(verbal, Social science BA or 30-30 credits social science and statistics)</a:t>
                      </a:r>
                      <a:endParaRPr lang="en-GB" noProof="0">
                        <a:solidFill>
                          <a:srgbClr val="006600"/>
                        </a:solidFill>
                      </a:endParaRPr>
                    </a:p>
                  </a:txBody>
                  <a:tcPr anchor="ctr"/>
                </a:tc>
              </a:tr>
              <a:tr h="581654">
                <a:tc>
                  <a:txBody>
                    <a:bodyPr/>
                    <a:lstStyle/>
                    <a:p>
                      <a:pPr algn="ctr"/>
                      <a:r>
                        <a:rPr lang="en-GB" noProof="0" smtClean="0">
                          <a:solidFill>
                            <a:srgbClr val="006600"/>
                          </a:solidFill>
                        </a:rPr>
                        <a:t>Specialization</a:t>
                      </a:r>
                      <a:endParaRPr lang="en-GB" noProof="0">
                        <a:solidFill>
                          <a:srgbClr val="006600"/>
                        </a:solidFill>
                      </a:endParaRPr>
                    </a:p>
                  </a:txBody>
                  <a:tcPr anchor="ctr"/>
                </a:tc>
                <a:tc>
                  <a:txBody>
                    <a:bodyPr/>
                    <a:lstStyle/>
                    <a:p>
                      <a:pPr algn="ctr"/>
                      <a:r>
                        <a:rPr lang="en-GB" noProof="0" smtClean="0">
                          <a:solidFill>
                            <a:srgbClr val="006600"/>
                          </a:solidFill>
                        </a:rPr>
                        <a:t>no</a:t>
                      </a:r>
                      <a:endParaRPr lang="en-GB" noProof="0">
                        <a:solidFill>
                          <a:srgbClr val="006600"/>
                        </a:solidFill>
                      </a:endParaRPr>
                    </a:p>
                  </a:txBody>
                  <a:tcPr anchor="ctr"/>
                </a:tc>
                <a:tc>
                  <a:txBody>
                    <a:bodyPr/>
                    <a:lstStyle/>
                    <a:p>
                      <a:pPr algn="ctr"/>
                      <a:r>
                        <a:rPr lang="en-GB" noProof="0" smtClean="0">
                          <a:solidFill>
                            <a:srgbClr val="006600"/>
                          </a:solidFill>
                        </a:rPr>
                        <a:t>theoretical/applied</a:t>
                      </a:r>
                      <a:endParaRPr lang="en-GB" noProof="0">
                        <a:solidFill>
                          <a:srgbClr val="006600"/>
                        </a:solidFill>
                      </a:endParaRPr>
                    </a:p>
                  </a:txBody>
                  <a:tcPr anchor="ctr"/>
                </a:tc>
              </a:tr>
              <a:tr h="581654">
                <a:tc>
                  <a:txBody>
                    <a:bodyPr/>
                    <a:lstStyle/>
                    <a:p>
                      <a:pPr algn="ctr"/>
                      <a:r>
                        <a:rPr lang="en-GB" noProof="0" smtClean="0">
                          <a:solidFill>
                            <a:srgbClr val="006600"/>
                          </a:solidFill>
                        </a:rPr>
                        <a:t>Internship</a:t>
                      </a:r>
                      <a:endParaRPr lang="en-GB" noProof="0">
                        <a:solidFill>
                          <a:srgbClr val="006600"/>
                        </a:solidFill>
                      </a:endParaRPr>
                    </a:p>
                  </a:txBody>
                  <a:tcPr anchor="ctr"/>
                </a:tc>
                <a:tc>
                  <a:txBody>
                    <a:bodyPr/>
                    <a:lstStyle/>
                    <a:p>
                      <a:pPr algn="ctr"/>
                      <a:r>
                        <a:rPr lang="en-GB" noProof="0" smtClean="0">
                          <a:solidFill>
                            <a:srgbClr val="006600"/>
                          </a:solidFill>
                        </a:rPr>
                        <a:t>not really</a:t>
                      </a:r>
                      <a:endParaRPr lang="en-GB" noProof="0">
                        <a:solidFill>
                          <a:srgbClr val="006600"/>
                        </a:solidFill>
                      </a:endParaRPr>
                    </a:p>
                  </a:txBody>
                  <a:tcPr anchor="ctr"/>
                </a:tc>
                <a:tc>
                  <a:txBody>
                    <a:bodyPr/>
                    <a:lstStyle/>
                    <a:p>
                      <a:pPr algn="ctr"/>
                      <a:r>
                        <a:rPr lang="en-GB" noProof="0" smtClean="0">
                          <a:solidFill>
                            <a:srgbClr val="006600"/>
                          </a:solidFill>
                        </a:rPr>
                        <a:t>120 h</a:t>
                      </a:r>
                      <a:endParaRPr lang="en-GB" noProof="0">
                        <a:solidFill>
                          <a:srgbClr val="006600"/>
                        </a:solidFill>
                      </a:endParaRPr>
                    </a:p>
                  </a:txBody>
                  <a:tcPr anchor="ctr"/>
                </a:tc>
              </a:tr>
              <a:tr h="581654">
                <a:tc>
                  <a:txBody>
                    <a:bodyPr/>
                    <a:lstStyle/>
                    <a:p>
                      <a:pPr algn="ctr"/>
                      <a:r>
                        <a:rPr lang="en-GB" noProof="0" smtClean="0">
                          <a:solidFill>
                            <a:srgbClr val="006600"/>
                          </a:solidFill>
                        </a:rPr>
                        <a:t>Diplome</a:t>
                      </a:r>
                      <a:endParaRPr lang="en-GB" noProof="0">
                        <a:solidFill>
                          <a:srgbClr val="006600"/>
                        </a:solidFill>
                      </a:endParaRPr>
                    </a:p>
                  </a:txBody>
                  <a:tcPr anchor="ctr"/>
                </a:tc>
                <a:tc>
                  <a:txBody>
                    <a:bodyPr/>
                    <a:lstStyle/>
                    <a:p>
                      <a:pPr algn="ctr"/>
                      <a:r>
                        <a:rPr lang="en-GB" noProof="0" smtClean="0">
                          <a:solidFill>
                            <a:srgbClr val="006600"/>
                          </a:solidFill>
                        </a:rPr>
                        <a:t>‘just’ supplement</a:t>
                      </a:r>
                      <a:endParaRPr lang="en-GB" noProof="0">
                        <a:solidFill>
                          <a:srgbClr val="006600"/>
                        </a:solidFill>
                      </a:endParaRPr>
                    </a:p>
                  </a:txBody>
                  <a:tcPr anchor="ctr"/>
                </a:tc>
                <a:tc>
                  <a:txBody>
                    <a:bodyPr/>
                    <a:lstStyle/>
                    <a:p>
                      <a:pPr algn="ctr"/>
                      <a:r>
                        <a:rPr lang="en-GB" noProof="0" dirty="0" smtClean="0">
                          <a:solidFill>
                            <a:srgbClr val="006600"/>
                          </a:solidFill>
                        </a:rPr>
                        <a:t>MSc</a:t>
                      </a:r>
                      <a:endParaRPr lang="en-GB" noProof="0" dirty="0">
                        <a:solidFill>
                          <a:srgbClr val="006600"/>
                        </a:solidFill>
                      </a:endParaRPr>
                    </a:p>
                  </a:txBody>
                  <a:tcPr anchor="ct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ELTE Tatk ppt hatter angol fekvo"/>
          <p:cNvPicPr>
            <a:picLocks noChangeAspect="1" noChangeArrowheads="1"/>
          </p:cNvPicPr>
          <p:nvPr/>
        </p:nvPicPr>
        <p:blipFill>
          <a:blip r:embed="rId3"/>
          <a:srcRect/>
          <a:stretch>
            <a:fillRect/>
          </a:stretch>
        </p:blipFill>
        <p:spPr bwMode="auto">
          <a:xfrm>
            <a:off x="0" y="782638"/>
            <a:ext cx="9144000" cy="6102350"/>
          </a:xfrm>
          <a:prstGeom prst="rect">
            <a:avLst/>
          </a:prstGeom>
          <a:noFill/>
          <a:ln w="9525">
            <a:noFill/>
            <a:miter lim="800000"/>
            <a:headEnd/>
            <a:tailEnd/>
          </a:ln>
        </p:spPr>
      </p:pic>
      <p:sp>
        <p:nvSpPr>
          <p:cNvPr id="14339" name="Rectangle 3"/>
          <p:cNvSpPr>
            <a:spLocks noGrp="1" noChangeArrowheads="1"/>
          </p:cNvSpPr>
          <p:nvPr>
            <p:ph type="title"/>
          </p:nvPr>
        </p:nvSpPr>
        <p:spPr>
          <a:xfrm>
            <a:off x="2700338" y="274638"/>
            <a:ext cx="5986462" cy="1138237"/>
          </a:xfrm>
        </p:spPr>
        <p:txBody>
          <a:bodyPr/>
          <a:lstStyle/>
          <a:p>
            <a:pPr eaLnBrk="1" hangingPunct="1"/>
            <a:r>
              <a:rPr lang="en-GB" sz="3200" b="1" smtClean="0">
                <a:solidFill>
                  <a:srgbClr val="006600"/>
                </a:solidFill>
              </a:rPr>
              <a:t>Comparing Survey Statistics M</a:t>
            </a:r>
            <a:r>
              <a:rPr lang="hu-HU" sz="3200" b="1" smtClean="0">
                <a:solidFill>
                  <a:srgbClr val="006600"/>
                </a:solidFill>
              </a:rPr>
              <a:t>Sc</a:t>
            </a:r>
            <a:r>
              <a:rPr lang="en-GB" sz="3200" b="1" smtClean="0">
                <a:solidFill>
                  <a:srgbClr val="006600"/>
                </a:solidFill>
              </a:rPr>
              <a:t> and Specialization</a:t>
            </a:r>
          </a:p>
        </p:txBody>
      </p:sp>
      <p:sp>
        <p:nvSpPr>
          <p:cNvPr id="14340" name="TextBox 4"/>
          <p:cNvSpPr txBox="1">
            <a:spLocks noChangeArrowheads="1"/>
          </p:cNvSpPr>
          <p:nvPr/>
        </p:nvSpPr>
        <p:spPr bwMode="auto">
          <a:xfrm>
            <a:off x="4329129" y="1273175"/>
            <a:ext cx="3363421" cy="584775"/>
          </a:xfrm>
          <a:prstGeom prst="rect">
            <a:avLst/>
          </a:prstGeom>
          <a:noFill/>
          <a:ln w="9525">
            <a:noFill/>
            <a:miter lim="800000"/>
            <a:headEnd/>
            <a:tailEnd/>
          </a:ln>
        </p:spPr>
        <p:txBody>
          <a:bodyPr wrap="none">
            <a:spAutoFit/>
          </a:bodyPr>
          <a:lstStyle/>
          <a:p>
            <a:r>
              <a:rPr lang="hu-HU" sz="3200" b="1" i="1" dirty="0" smtClean="0">
                <a:solidFill>
                  <a:srgbClr val="006600"/>
                </a:solidFill>
              </a:rPr>
              <a:t>Number of students</a:t>
            </a:r>
            <a:endParaRPr lang="en-GB" sz="3200" b="1" i="1" dirty="0">
              <a:solidFill>
                <a:srgbClr val="006600"/>
              </a:solidFill>
            </a:endParaRPr>
          </a:p>
        </p:txBody>
      </p:sp>
      <p:graphicFrame>
        <p:nvGraphicFramePr>
          <p:cNvPr id="6" name="Table 5"/>
          <p:cNvGraphicFramePr>
            <a:graphicFrameLocks noGrp="1"/>
          </p:cNvGraphicFramePr>
          <p:nvPr/>
        </p:nvGraphicFramePr>
        <p:xfrm>
          <a:off x="1071538" y="2643182"/>
          <a:ext cx="6715138" cy="3287276"/>
        </p:xfrm>
        <a:graphic>
          <a:graphicData uri="http://schemas.openxmlformats.org/drawingml/2006/table">
            <a:tbl>
              <a:tblPr firstRow="1" bandRow="1">
                <a:tableStyleId>{5C22544A-7EE6-4342-B048-85BDC9FD1C3A}</a:tableStyleId>
              </a:tblPr>
              <a:tblGrid>
                <a:gridCol w="1857355"/>
                <a:gridCol w="1285884"/>
                <a:gridCol w="1571636"/>
                <a:gridCol w="2000263"/>
              </a:tblGrid>
              <a:tr h="5816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noProof="0" smtClean="0"/>
                        <a:t>Specialization</a:t>
                      </a:r>
                    </a:p>
                  </a:txBody>
                  <a:tcPr>
                    <a:solidFill>
                      <a:srgbClr val="006600"/>
                    </a:solidFill>
                  </a:tcPr>
                </a:tc>
                <a:tc gridSpan="3">
                  <a:txBody>
                    <a:bodyPr/>
                    <a:lstStyle/>
                    <a:p>
                      <a:pPr algn="ctr"/>
                      <a:r>
                        <a:rPr lang="en-GB" noProof="0" smtClean="0"/>
                        <a:t>MSc</a:t>
                      </a:r>
                      <a:endParaRPr lang="en-GB" noProof="0"/>
                    </a:p>
                  </a:txBody>
                  <a:tcPr anchor="ctr">
                    <a:solidFill>
                      <a:srgbClr val="006600"/>
                    </a:solidFill>
                  </a:tcPr>
                </a:tc>
                <a:tc hMerge="1">
                  <a:txBody>
                    <a:bodyPr/>
                    <a:lstStyle/>
                    <a:p>
                      <a:endParaRPr lang="en-GB"/>
                    </a:p>
                  </a:txBody>
                  <a:tcPr/>
                </a:tc>
                <a:tc hMerge="1">
                  <a:txBody>
                    <a:bodyPr/>
                    <a:lstStyle/>
                    <a:p>
                      <a:pPr algn="ctr"/>
                      <a:endParaRPr lang="en-GB" dirty="0"/>
                    </a:p>
                  </a:txBody>
                  <a:tcPr anchor="ctr">
                    <a:solidFill>
                      <a:srgbClr val="006600"/>
                    </a:solidFill>
                  </a:tcPr>
                </a:tc>
              </a:tr>
              <a:tr h="581654">
                <a:tc rowSpan="4">
                  <a:txBody>
                    <a:bodyPr/>
                    <a:lstStyle/>
                    <a:p>
                      <a:pPr algn="ctr"/>
                      <a:r>
                        <a:rPr lang="en-GB" noProof="0" smtClean="0">
                          <a:solidFill>
                            <a:srgbClr val="006600"/>
                          </a:solidFill>
                        </a:rPr>
                        <a:t>10-20</a:t>
                      </a:r>
                      <a:r>
                        <a:rPr lang="en-GB" baseline="0" noProof="0" smtClean="0">
                          <a:solidFill>
                            <a:srgbClr val="006600"/>
                          </a:solidFill>
                        </a:rPr>
                        <a:t> per two years (!) </a:t>
                      </a:r>
                    </a:p>
                    <a:p>
                      <a:pPr algn="ctr"/>
                      <a:r>
                        <a:rPr lang="en-GB" baseline="0" noProof="0" smtClean="0">
                          <a:solidFill>
                            <a:srgbClr val="006600"/>
                          </a:solidFill>
                        </a:rPr>
                        <a:t>until 2008</a:t>
                      </a:r>
                      <a:endParaRPr lang="en-GB" noProof="0">
                        <a:solidFill>
                          <a:srgbClr val="006600"/>
                        </a:solidFill>
                      </a:endParaRPr>
                    </a:p>
                  </a:txBody>
                  <a:tcPr anchor="ctr"/>
                </a:tc>
                <a:tc>
                  <a:txBody>
                    <a:bodyPr/>
                    <a:lstStyle/>
                    <a:p>
                      <a:pPr algn="ctr"/>
                      <a:endParaRPr lang="en-GB" noProof="0">
                        <a:solidFill>
                          <a:srgbClr val="006600"/>
                        </a:solidFill>
                      </a:endParaRPr>
                    </a:p>
                  </a:txBody>
                  <a:tcPr anchor="ctr"/>
                </a:tc>
                <a:tc>
                  <a:txBody>
                    <a:bodyPr/>
                    <a:lstStyle/>
                    <a:p>
                      <a:pPr algn="ctr"/>
                      <a:r>
                        <a:rPr lang="en-GB" noProof="0" smtClean="0">
                          <a:solidFill>
                            <a:srgbClr val="006600"/>
                          </a:solidFill>
                        </a:rPr>
                        <a:t>Applied</a:t>
                      </a:r>
                      <a:endParaRPr lang="en-GB" noProof="0">
                        <a:solidFill>
                          <a:srgbClr val="006600"/>
                        </a:solidFill>
                      </a:endParaRPr>
                    </a:p>
                  </a:txBody>
                  <a:tcPr anchor="ctr"/>
                </a:tc>
                <a:tc>
                  <a:txBody>
                    <a:bodyPr/>
                    <a:lstStyle/>
                    <a:p>
                      <a:pPr algn="ctr"/>
                      <a:r>
                        <a:rPr lang="en-GB" noProof="0" smtClean="0">
                          <a:solidFill>
                            <a:srgbClr val="006600"/>
                          </a:solidFill>
                        </a:rPr>
                        <a:t>Admitted</a:t>
                      </a:r>
                      <a:endParaRPr lang="en-GB" noProof="0">
                        <a:solidFill>
                          <a:srgbClr val="006600"/>
                        </a:solidFill>
                      </a:endParaRPr>
                    </a:p>
                  </a:txBody>
                  <a:tcPr anchor="ctr"/>
                </a:tc>
              </a:tr>
              <a:tr h="581654">
                <a:tc vMerge="1">
                  <a:txBody>
                    <a:bodyPr/>
                    <a:lstStyle/>
                    <a:p>
                      <a:pPr algn="ctr"/>
                      <a:endParaRPr lang="en-GB" dirty="0">
                        <a:solidFill>
                          <a:srgbClr val="006600"/>
                        </a:solidFill>
                      </a:endParaRPr>
                    </a:p>
                  </a:txBody>
                  <a:tcPr anchor="ctr"/>
                </a:tc>
                <a:tc>
                  <a:txBody>
                    <a:bodyPr/>
                    <a:lstStyle/>
                    <a:p>
                      <a:pPr algn="ctr"/>
                      <a:r>
                        <a:rPr lang="en-GB" noProof="0" smtClean="0">
                          <a:solidFill>
                            <a:srgbClr val="006600"/>
                          </a:solidFill>
                        </a:rPr>
                        <a:t>2009</a:t>
                      </a:r>
                      <a:endParaRPr lang="en-GB" noProof="0">
                        <a:solidFill>
                          <a:srgbClr val="006600"/>
                        </a:solidFill>
                      </a:endParaRPr>
                    </a:p>
                  </a:txBody>
                  <a:tcPr anchor="ctr"/>
                </a:tc>
                <a:tc>
                  <a:txBody>
                    <a:bodyPr/>
                    <a:lstStyle/>
                    <a:p>
                      <a:pPr algn="ctr"/>
                      <a:r>
                        <a:rPr lang="en-GB" noProof="0" smtClean="0">
                          <a:solidFill>
                            <a:srgbClr val="006600"/>
                          </a:solidFill>
                        </a:rPr>
                        <a:t>27</a:t>
                      </a:r>
                      <a:endParaRPr lang="en-GB" noProof="0">
                        <a:solidFill>
                          <a:srgbClr val="006600"/>
                        </a:solidFill>
                      </a:endParaRPr>
                    </a:p>
                  </a:txBody>
                  <a:tcPr anchor="ctr"/>
                </a:tc>
                <a:tc>
                  <a:txBody>
                    <a:bodyPr/>
                    <a:lstStyle/>
                    <a:p>
                      <a:pPr algn="ctr"/>
                      <a:r>
                        <a:rPr lang="en-GB" noProof="0" smtClean="0">
                          <a:solidFill>
                            <a:srgbClr val="006600"/>
                          </a:solidFill>
                        </a:rPr>
                        <a:t>16</a:t>
                      </a:r>
                      <a:endParaRPr lang="en-GB" noProof="0">
                        <a:solidFill>
                          <a:srgbClr val="006600"/>
                        </a:solidFill>
                      </a:endParaRPr>
                    </a:p>
                  </a:txBody>
                  <a:tcPr anchor="ctr"/>
                </a:tc>
              </a:tr>
              <a:tr h="960660">
                <a:tc vMerge="1">
                  <a:txBody>
                    <a:bodyPr/>
                    <a:lstStyle/>
                    <a:p>
                      <a:pPr algn="ctr"/>
                      <a:endParaRPr lang="en-GB" dirty="0">
                        <a:solidFill>
                          <a:srgbClr val="006600"/>
                        </a:solidFill>
                      </a:endParaRPr>
                    </a:p>
                  </a:txBody>
                  <a:tcPr anchor="ctr"/>
                </a:tc>
                <a:tc>
                  <a:txBody>
                    <a:bodyPr/>
                    <a:lstStyle/>
                    <a:p>
                      <a:pPr algn="ctr"/>
                      <a:r>
                        <a:rPr lang="en-GB" noProof="0" smtClean="0">
                          <a:solidFill>
                            <a:srgbClr val="006600"/>
                          </a:solidFill>
                        </a:rPr>
                        <a:t>2010</a:t>
                      </a:r>
                      <a:endParaRPr lang="en-GB" noProof="0">
                        <a:solidFill>
                          <a:srgbClr val="006600"/>
                        </a:solidFill>
                      </a:endParaRPr>
                    </a:p>
                  </a:txBody>
                  <a:tcPr anchor="ctr"/>
                </a:tc>
                <a:tc>
                  <a:txBody>
                    <a:bodyPr/>
                    <a:lstStyle/>
                    <a:p>
                      <a:pPr algn="ctr"/>
                      <a:r>
                        <a:rPr lang="en-GB" noProof="0" smtClean="0">
                          <a:solidFill>
                            <a:srgbClr val="006600"/>
                          </a:solidFill>
                        </a:rPr>
                        <a:t>63</a:t>
                      </a:r>
                      <a:endParaRPr lang="en-GB" noProof="0">
                        <a:solidFill>
                          <a:srgbClr val="006600"/>
                        </a:solidFill>
                      </a:endParaRPr>
                    </a:p>
                  </a:txBody>
                  <a:tcPr anchor="ctr"/>
                </a:tc>
                <a:tc>
                  <a:txBody>
                    <a:bodyPr/>
                    <a:lstStyle/>
                    <a:p>
                      <a:pPr algn="ctr"/>
                      <a:r>
                        <a:rPr lang="en-GB" noProof="0" smtClean="0">
                          <a:solidFill>
                            <a:srgbClr val="006600"/>
                          </a:solidFill>
                        </a:rPr>
                        <a:t>28</a:t>
                      </a:r>
                      <a:endParaRPr lang="en-GB" noProof="0">
                        <a:solidFill>
                          <a:srgbClr val="006600"/>
                        </a:solidFill>
                      </a:endParaRPr>
                    </a:p>
                  </a:txBody>
                  <a:tcPr anchor="ctr"/>
                </a:tc>
              </a:tr>
              <a:tr h="581654">
                <a:tc vMerge="1">
                  <a:txBody>
                    <a:bodyPr/>
                    <a:lstStyle/>
                    <a:p>
                      <a:pPr algn="ctr"/>
                      <a:endParaRPr lang="en-GB" dirty="0">
                        <a:solidFill>
                          <a:srgbClr val="006600"/>
                        </a:solidFill>
                      </a:endParaRPr>
                    </a:p>
                  </a:txBody>
                  <a:tcPr anchor="ctr"/>
                </a:tc>
                <a:tc>
                  <a:txBody>
                    <a:bodyPr/>
                    <a:lstStyle/>
                    <a:p>
                      <a:pPr algn="ctr"/>
                      <a:r>
                        <a:rPr lang="en-GB" noProof="0" smtClean="0">
                          <a:solidFill>
                            <a:srgbClr val="006600"/>
                          </a:solidFill>
                        </a:rPr>
                        <a:t>2011</a:t>
                      </a:r>
                      <a:endParaRPr lang="en-GB" noProof="0">
                        <a:solidFill>
                          <a:srgbClr val="006600"/>
                        </a:solidFill>
                      </a:endParaRPr>
                    </a:p>
                  </a:txBody>
                  <a:tcPr anchor="ctr"/>
                </a:tc>
                <a:tc>
                  <a:txBody>
                    <a:bodyPr/>
                    <a:lstStyle/>
                    <a:p>
                      <a:pPr algn="ctr"/>
                      <a:r>
                        <a:rPr lang="en-GB" noProof="0" smtClean="0">
                          <a:solidFill>
                            <a:srgbClr val="006600"/>
                          </a:solidFill>
                        </a:rPr>
                        <a:t>64</a:t>
                      </a:r>
                      <a:endParaRPr lang="en-GB" noProof="0">
                        <a:solidFill>
                          <a:srgbClr val="006600"/>
                        </a:solidFill>
                      </a:endParaRPr>
                    </a:p>
                  </a:txBody>
                  <a:tcPr anchor="ctr"/>
                </a:tc>
                <a:tc>
                  <a:txBody>
                    <a:bodyPr/>
                    <a:lstStyle/>
                    <a:p>
                      <a:pPr algn="ctr"/>
                      <a:r>
                        <a:rPr lang="en-GB" noProof="0" dirty="0" smtClean="0">
                          <a:solidFill>
                            <a:srgbClr val="006600"/>
                          </a:solidFill>
                        </a:rPr>
                        <a:t>37</a:t>
                      </a:r>
                      <a:endParaRPr lang="en-GB" noProof="0" dirty="0">
                        <a:solidFill>
                          <a:srgbClr val="006600"/>
                        </a:solidFill>
                      </a:endParaRPr>
                    </a:p>
                  </a:txBody>
                  <a:tcPr anchor="ct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ELTE Tatk ppt hatter angol fekvo"/>
          <p:cNvPicPr>
            <a:picLocks noChangeAspect="1" noChangeArrowheads="1"/>
          </p:cNvPicPr>
          <p:nvPr/>
        </p:nvPicPr>
        <p:blipFill>
          <a:blip r:embed="rId3"/>
          <a:srcRect/>
          <a:stretch>
            <a:fillRect/>
          </a:stretch>
        </p:blipFill>
        <p:spPr bwMode="auto">
          <a:xfrm>
            <a:off x="0" y="787923"/>
            <a:ext cx="9144000" cy="6102350"/>
          </a:xfrm>
          <a:prstGeom prst="rect">
            <a:avLst/>
          </a:prstGeom>
          <a:noFill/>
          <a:ln w="9525">
            <a:noFill/>
            <a:miter lim="800000"/>
            <a:headEnd/>
            <a:tailEnd/>
          </a:ln>
        </p:spPr>
      </p:pic>
      <p:sp>
        <p:nvSpPr>
          <p:cNvPr id="15363" name="Rectangle 3"/>
          <p:cNvSpPr>
            <a:spLocks noGrp="1" noChangeArrowheads="1"/>
          </p:cNvSpPr>
          <p:nvPr>
            <p:ph type="title"/>
          </p:nvPr>
        </p:nvSpPr>
        <p:spPr>
          <a:xfrm>
            <a:off x="2700338" y="274638"/>
            <a:ext cx="5986462" cy="1138237"/>
          </a:xfrm>
        </p:spPr>
        <p:txBody>
          <a:bodyPr/>
          <a:lstStyle/>
          <a:p>
            <a:pPr eaLnBrk="1" hangingPunct="1"/>
            <a:r>
              <a:rPr lang="en-GB" sz="3200" b="1" dirty="0" smtClean="0">
                <a:solidFill>
                  <a:srgbClr val="006600"/>
                </a:solidFill>
              </a:rPr>
              <a:t>Comparing Survey Statistics M</a:t>
            </a:r>
            <a:r>
              <a:rPr lang="hu-HU" sz="3200" b="1" dirty="0" smtClean="0">
                <a:solidFill>
                  <a:srgbClr val="006600"/>
                </a:solidFill>
              </a:rPr>
              <a:t>Sc</a:t>
            </a:r>
            <a:r>
              <a:rPr lang="en-GB" sz="3200" b="1" dirty="0" smtClean="0">
                <a:solidFill>
                  <a:srgbClr val="006600"/>
                </a:solidFill>
              </a:rPr>
              <a:t> and Specialization</a:t>
            </a:r>
          </a:p>
        </p:txBody>
      </p:sp>
      <p:sp>
        <p:nvSpPr>
          <p:cNvPr id="15364" name="TextBox 4"/>
          <p:cNvSpPr txBox="1">
            <a:spLocks noChangeArrowheads="1"/>
          </p:cNvSpPr>
          <p:nvPr/>
        </p:nvSpPr>
        <p:spPr bwMode="auto">
          <a:xfrm>
            <a:off x="4838700" y="1273175"/>
            <a:ext cx="1662113" cy="584200"/>
          </a:xfrm>
          <a:prstGeom prst="rect">
            <a:avLst/>
          </a:prstGeom>
          <a:noFill/>
          <a:ln w="9525">
            <a:noFill/>
            <a:miter lim="800000"/>
            <a:headEnd/>
            <a:tailEnd/>
          </a:ln>
        </p:spPr>
        <p:txBody>
          <a:bodyPr wrap="none">
            <a:spAutoFit/>
          </a:bodyPr>
          <a:lstStyle/>
          <a:p>
            <a:r>
              <a:rPr lang="hu-HU" sz="3200" b="1" i="1">
                <a:solidFill>
                  <a:srgbClr val="006600"/>
                </a:solidFill>
              </a:rPr>
              <a:t>Curricula</a:t>
            </a:r>
            <a:endParaRPr lang="en-GB" sz="3200" b="1" i="1">
              <a:solidFill>
                <a:srgbClr val="006600"/>
              </a:solidFill>
            </a:endParaRPr>
          </a:p>
        </p:txBody>
      </p:sp>
      <p:graphicFrame>
        <p:nvGraphicFramePr>
          <p:cNvPr id="6" name="Table 5"/>
          <p:cNvGraphicFramePr>
            <a:graphicFrameLocks noGrp="1"/>
          </p:cNvGraphicFramePr>
          <p:nvPr/>
        </p:nvGraphicFramePr>
        <p:xfrm>
          <a:off x="976313" y="2357430"/>
          <a:ext cx="7024695" cy="4048385"/>
        </p:xfrm>
        <a:graphic>
          <a:graphicData uri="http://schemas.openxmlformats.org/drawingml/2006/table">
            <a:tbl>
              <a:tblPr firstRow="1" bandRow="1">
                <a:tableStyleId>{5C22544A-7EE6-4342-B048-85BDC9FD1C3A}</a:tableStyleId>
              </a:tblPr>
              <a:tblGrid>
                <a:gridCol w="2571768"/>
                <a:gridCol w="2111362"/>
                <a:gridCol w="2341565"/>
              </a:tblGrid>
              <a:tr h="553645">
                <a:tc>
                  <a:txBody>
                    <a:bodyPr/>
                    <a:lstStyle/>
                    <a:p>
                      <a:endParaRPr lang="en-GB" noProof="0"/>
                    </a:p>
                  </a:txBody>
                  <a:tcPr>
                    <a:solidFill>
                      <a:srgbClr val="006600"/>
                    </a:solidFill>
                  </a:tcPr>
                </a:tc>
                <a:tc>
                  <a:txBody>
                    <a:bodyPr/>
                    <a:lstStyle/>
                    <a:p>
                      <a:pPr algn="ctr"/>
                      <a:r>
                        <a:rPr lang="en-GB" noProof="0" smtClean="0"/>
                        <a:t>Specialization</a:t>
                      </a:r>
                      <a:endParaRPr lang="en-GB" noProof="0"/>
                    </a:p>
                  </a:txBody>
                  <a:tcPr anchor="ctr">
                    <a:solidFill>
                      <a:srgbClr val="006600"/>
                    </a:solidFill>
                  </a:tcPr>
                </a:tc>
                <a:tc>
                  <a:txBody>
                    <a:bodyPr/>
                    <a:lstStyle/>
                    <a:p>
                      <a:pPr algn="ctr"/>
                      <a:r>
                        <a:rPr lang="en-GB" noProof="0" smtClean="0"/>
                        <a:t>MSc</a:t>
                      </a:r>
                      <a:endParaRPr lang="en-GB" noProof="0"/>
                    </a:p>
                  </a:txBody>
                  <a:tcPr anchor="ctr">
                    <a:solidFill>
                      <a:srgbClr val="006600"/>
                    </a:solidFill>
                  </a:tcPr>
                </a:tc>
              </a:tr>
              <a:tr h="553645">
                <a:tc>
                  <a:txBody>
                    <a:bodyPr/>
                    <a:lstStyle/>
                    <a:p>
                      <a:pPr algn="ctr"/>
                      <a:r>
                        <a:rPr lang="en-GB" noProof="0" smtClean="0">
                          <a:solidFill>
                            <a:srgbClr val="006600"/>
                          </a:solidFill>
                        </a:rPr>
                        <a:t>Mathematical statistics</a:t>
                      </a:r>
                      <a:endParaRPr lang="en-GB" noProof="0">
                        <a:solidFill>
                          <a:srgbClr val="006600"/>
                        </a:solidFill>
                      </a:endParaRPr>
                    </a:p>
                  </a:txBody>
                  <a:tcPr anchor="ctr"/>
                </a:tc>
                <a:tc>
                  <a:txBody>
                    <a:bodyPr/>
                    <a:lstStyle/>
                    <a:p>
                      <a:pPr algn="r"/>
                      <a:r>
                        <a:rPr lang="en-GB" noProof="0" smtClean="0">
                          <a:solidFill>
                            <a:srgbClr val="006600"/>
                          </a:solidFill>
                        </a:rPr>
                        <a:t>30 + 240 h</a:t>
                      </a:r>
                      <a:endParaRPr lang="en-GB" noProof="0">
                        <a:solidFill>
                          <a:srgbClr val="006600"/>
                        </a:solidFill>
                      </a:endParaRPr>
                    </a:p>
                  </a:txBody>
                  <a:tcPr anchor="ctr"/>
                </a:tc>
                <a:tc>
                  <a:txBody>
                    <a:bodyPr/>
                    <a:lstStyle/>
                    <a:p>
                      <a:pPr algn="r"/>
                      <a:r>
                        <a:rPr lang="en-GB" noProof="0" smtClean="0">
                          <a:solidFill>
                            <a:srgbClr val="006600"/>
                          </a:solidFill>
                        </a:rPr>
                        <a:t>240 (+90) h</a:t>
                      </a:r>
                      <a:endParaRPr lang="en-GB" noProof="0">
                        <a:solidFill>
                          <a:srgbClr val="006600"/>
                        </a:solidFill>
                      </a:endParaRPr>
                    </a:p>
                  </a:txBody>
                  <a:tcPr anchor="ctr"/>
                </a:tc>
              </a:tr>
              <a:tr h="553645">
                <a:tc>
                  <a:txBody>
                    <a:bodyPr/>
                    <a:lstStyle/>
                    <a:p>
                      <a:pPr algn="ctr"/>
                      <a:r>
                        <a:rPr lang="en-GB" noProof="0" smtClean="0">
                          <a:solidFill>
                            <a:srgbClr val="006600"/>
                          </a:solidFill>
                        </a:rPr>
                        <a:t>Applied statistics</a:t>
                      </a:r>
                      <a:endParaRPr lang="en-GB" noProof="0">
                        <a:solidFill>
                          <a:srgbClr val="006600"/>
                        </a:solidFill>
                      </a:endParaRPr>
                    </a:p>
                  </a:txBody>
                  <a:tcPr anchor="ctr"/>
                </a:tc>
                <a:tc>
                  <a:txBody>
                    <a:bodyPr/>
                    <a:lstStyle/>
                    <a:p>
                      <a:pPr algn="r"/>
                      <a:r>
                        <a:rPr lang="en-GB" noProof="0" smtClean="0">
                          <a:solidFill>
                            <a:srgbClr val="006600"/>
                          </a:solidFill>
                        </a:rPr>
                        <a:t>180 (+60) h </a:t>
                      </a:r>
                      <a:endParaRPr lang="en-GB" noProof="0">
                        <a:solidFill>
                          <a:srgbClr val="006600"/>
                        </a:solidFill>
                      </a:endParaRPr>
                    </a:p>
                  </a:txBody>
                  <a:tcPr anchor="ctr"/>
                </a:tc>
                <a:tc>
                  <a:txBody>
                    <a:bodyPr/>
                    <a:lstStyle/>
                    <a:p>
                      <a:pPr algn="r"/>
                      <a:r>
                        <a:rPr lang="en-GB" noProof="0" smtClean="0">
                          <a:solidFill>
                            <a:srgbClr val="006600"/>
                          </a:solidFill>
                        </a:rPr>
                        <a:t>90 + 180 (+60) h </a:t>
                      </a:r>
                      <a:endParaRPr lang="en-GB" noProof="0">
                        <a:solidFill>
                          <a:srgbClr val="006600"/>
                        </a:solidFill>
                      </a:endParaRPr>
                    </a:p>
                  </a:txBody>
                  <a:tcPr anchor="ctr"/>
                </a:tc>
              </a:tr>
              <a:tr h="553645">
                <a:tc>
                  <a:txBody>
                    <a:bodyPr/>
                    <a:lstStyle/>
                    <a:p>
                      <a:pPr algn="ctr"/>
                      <a:r>
                        <a:rPr lang="en-GB" noProof="0" smtClean="0">
                          <a:solidFill>
                            <a:srgbClr val="006600"/>
                          </a:solidFill>
                        </a:rPr>
                        <a:t>Methodology</a:t>
                      </a:r>
                      <a:endParaRPr lang="en-GB" noProof="0">
                        <a:solidFill>
                          <a:srgbClr val="006600"/>
                        </a:solidFill>
                      </a:endParaRPr>
                    </a:p>
                  </a:txBody>
                  <a:tcPr anchor="ctr"/>
                </a:tc>
                <a:tc>
                  <a:txBody>
                    <a:bodyPr/>
                    <a:lstStyle/>
                    <a:p>
                      <a:pPr algn="ctr"/>
                      <a:r>
                        <a:rPr lang="en-GB" noProof="0" smtClean="0">
                          <a:solidFill>
                            <a:srgbClr val="006600"/>
                          </a:solidFill>
                        </a:rPr>
                        <a:t> (in the general</a:t>
                      </a:r>
                      <a:r>
                        <a:rPr lang="en-GB" baseline="0" noProof="0" smtClean="0">
                          <a:solidFill>
                            <a:srgbClr val="006600"/>
                          </a:solidFill>
                        </a:rPr>
                        <a:t> curriculum</a:t>
                      </a:r>
                      <a:r>
                        <a:rPr lang="en-GB" noProof="0" smtClean="0">
                          <a:solidFill>
                            <a:srgbClr val="006600"/>
                          </a:solidFill>
                        </a:rPr>
                        <a:t>)</a:t>
                      </a:r>
                      <a:endParaRPr lang="en-GB" noProof="0">
                        <a:solidFill>
                          <a:srgbClr val="006600"/>
                        </a:solidFill>
                      </a:endParaRPr>
                    </a:p>
                  </a:txBody>
                  <a:tcPr anchor="ctr"/>
                </a:tc>
                <a:tc>
                  <a:txBody>
                    <a:bodyPr/>
                    <a:lstStyle/>
                    <a:p>
                      <a:pPr algn="r"/>
                      <a:r>
                        <a:rPr lang="en-GB" baseline="0" noProof="0" smtClean="0">
                          <a:solidFill>
                            <a:srgbClr val="006600"/>
                          </a:solidFill>
                        </a:rPr>
                        <a:t>90 (+120) h</a:t>
                      </a:r>
                      <a:endParaRPr lang="en-GB" noProof="0">
                        <a:solidFill>
                          <a:srgbClr val="006600"/>
                        </a:solidFill>
                      </a:endParaRPr>
                    </a:p>
                  </a:txBody>
                  <a:tcPr anchor="ctr"/>
                </a:tc>
              </a:tr>
              <a:tr h="553645">
                <a:tc>
                  <a:txBody>
                    <a:bodyPr/>
                    <a:lstStyle/>
                    <a:p>
                      <a:pPr algn="ctr"/>
                      <a:r>
                        <a:rPr lang="en-GB" noProof="0" smtClean="0">
                          <a:solidFill>
                            <a:srgbClr val="006600"/>
                          </a:solidFill>
                        </a:rPr>
                        <a:t>Market</a:t>
                      </a:r>
                      <a:r>
                        <a:rPr lang="en-GB" baseline="0" noProof="0" smtClean="0">
                          <a:solidFill>
                            <a:srgbClr val="006600"/>
                          </a:solidFill>
                        </a:rPr>
                        <a:t> research</a:t>
                      </a:r>
                      <a:endParaRPr lang="en-GB" noProof="0">
                        <a:solidFill>
                          <a:srgbClr val="006600"/>
                        </a:solidFill>
                      </a:endParaRPr>
                    </a:p>
                  </a:txBody>
                  <a:tcPr anchor="ctr"/>
                </a:tc>
                <a:tc>
                  <a:txBody>
                    <a:bodyPr/>
                    <a:lstStyle/>
                    <a:p>
                      <a:pPr algn="r"/>
                      <a:r>
                        <a:rPr lang="en-GB" noProof="0" smtClean="0">
                          <a:solidFill>
                            <a:srgbClr val="006600"/>
                          </a:solidFill>
                        </a:rPr>
                        <a:t>30 h</a:t>
                      </a:r>
                      <a:endParaRPr lang="en-GB" noProof="0">
                        <a:solidFill>
                          <a:srgbClr val="006600"/>
                        </a:solidFill>
                      </a:endParaRPr>
                    </a:p>
                  </a:txBody>
                  <a:tcPr anchor="ctr"/>
                </a:tc>
                <a:tc>
                  <a:txBody>
                    <a:bodyPr/>
                    <a:lstStyle/>
                    <a:p>
                      <a:pPr algn="r"/>
                      <a:r>
                        <a:rPr lang="en-GB" noProof="0" smtClean="0">
                          <a:solidFill>
                            <a:srgbClr val="006600"/>
                          </a:solidFill>
                        </a:rPr>
                        <a:t>60 (+60) h</a:t>
                      </a:r>
                      <a:endParaRPr lang="en-GB" noProof="0">
                        <a:solidFill>
                          <a:srgbClr val="006600"/>
                        </a:solidFill>
                      </a:endParaRPr>
                    </a:p>
                  </a:txBody>
                  <a:tcPr anchor="ctr"/>
                </a:tc>
              </a:tr>
              <a:tr h="553645">
                <a:tc>
                  <a:txBody>
                    <a:bodyPr/>
                    <a:lstStyle/>
                    <a:p>
                      <a:pPr algn="ctr"/>
                      <a:r>
                        <a:rPr lang="en-GB" noProof="0" smtClean="0">
                          <a:solidFill>
                            <a:srgbClr val="006600"/>
                          </a:solidFill>
                        </a:rPr>
                        <a:t>Social science /</a:t>
                      </a:r>
                      <a:r>
                        <a:rPr lang="en-GB" baseline="0" noProof="0" smtClean="0">
                          <a:solidFill>
                            <a:srgbClr val="006600"/>
                          </a:solidFill>
                        </a:rPr>
                        <a:t> history</a:t>
                      </a:r>
                      <a:endParaRPr lang="en-GB" noProof="0">
                        <a:solidFill>
                          <a:srgbClr val="006600"/>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noProof="0" smtClean="0">
                          <a:solidFill>
                            <a:srgbClr val="006600"/>
                          </a:solidFill>
                        </a:rPr>
                        <a:t> (in</a:t>
                      </a:r>
                      <a:r>
                        <a:rPr lang="en-GB" baseline="0" noProof="0" smtClean="0">
                          <a:solidFill>
                            <a:srgbClr val="006600"/>
                          </a:solidFill>
                        </a:rPr>
                        <a:t> the general curriculum)</a:t>
                      </a:r>
                      <a:endParaRPr lang="en-GB" noProof="0" smtClean="0">
                        <a:solidFill>
                          <a:srgbClr val="006600"/>
                        </a:solidFill>
                      </a:endParaRPr>
                    </a:p>
                  </a:txBody>
                  <a:tcPr anchor="ctr"/>
                </a:tc>
                <a:tc>
                  <a:txBody>
                    <a:bodyPr/>
                    <a:lstStyle/>
                    <a:p>
                      <a:pPr algn="r"/>
                      <a:r>
                        <a:rPr lang="en-GB" noProof="0" smtClean="0">
                          <a:solidFill>
                            <a:srgbClr val="006600"/>
                          </a:solidFill>
                        </a:rPr>
                        <a:t>210 h</a:t>
                      </a:r>
                      <a:endParaRPr lang="en-GB" noProof="0">
                        <a:solidFill>
                          <a:srgbClr val="006600"/>
                        </a:solidFill>
                      </a:endParaRPr>
                    </a:p>
                  </a:txBody>
                  <a:tcPr anchor="ctr"/>
                </a:tc>
              </a:tr>
              <a:tr h="553645">
                <a:tc>
                  <a:txBody>
                    <a:bodyPr/>
                    <a:lstStyle/>
                    <a:p>
                      <a:pPr algn="ctr"/>
                      <a:r>
                        <a:rPr lang="en-GB" noProof="0" smtClean="0">
                          <a:solidFill>
                            <a:srgbClr val="006600"/>
                          </a:solidFill>
                        </a:rPr>
                        <a:t>Total</a:t>
                      </a:r>
                      <a:endParaRPr lang="en-GB" noProof="0">
                        <a:solidFill>
                          <a:srgbClr val="006600"/>
                        </a:solidFill>
                      </a:endParaRPr>
                    </a:p>
                  </a:txBody>
                  <a:tcPr anchor="ctr"/>
                </a:tc>
                <a:tc>
                  <a:txBody>
                    <a:bodyPr/>
                    <a:lstStyle/>
                    <a:p>
                      <a:pPr algn="r"/>
                      <a:r>
                        <a:rPr lang="en-GB" noProof="0" smtClean="0">
                          <a:solidFill>
                            <a:srgbClr val="006600"/>
                          </a:solidFill>
                        </a:rPr>
                        <a:t>480 h</a:t>
                      </a:r>
                      <a:endParaRPr lang="en-GB" noProof="0">
                        <a:solidFill>
                          <a:srgbClr val="006600"/>
                        </a:solidFill>
                      </a:endParaRPr>
                    </a:p>
                  </a:txBody>
                  <a:tcPr anchor="ctr"/>
                </a:tc>
                <a:tc>
                  <a:txBody>
                    <a:bodyPr/>
                    <a:lstStyle/>
                    <a:p>
                      <a:pPr algn="r"/>
                      <a:r>
                        <a:rPr lang="en-GB" noProof="0" dirty="0" smtClean="0">
                          <a:solidFill>
                            <a:srgbClr val="006600"/>
                          </a:solidFill>
                        </a:rPr>
                        <a:t>1050 h</a:t>
                      </a:r>
                      <a:endParaRPr lang="en-GB" noProof="0" dirty="0">
                        <a:solidFill>
                          <a:srgbClr val="006600"/>
                        </a:solidFill>
                      </a:endParaRPr>
                    </a:p>
                  </a:txBody>
                  <a:tcPr anchor="ct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ELTE Tatk ppt hatter angol fekvo"/>
          <p:cNvPicPr>
            <a:picLocks noChangeAspect="1" noChangeArrowheads="1"/>
          </p:cNvPicPr>
          <p:nvPr/>
        </p:nvPicPr>
        <p:blipFill>
          <a:blip r:embed="rId3"/>
          <a:srcRect/>
          <a:stretch>
            <a:fillRect/>
          </a:stretch>
        </p:blipFill>
        <p:spPr bwMode="auto">
          <a:xfrm>
            <a:off x="0" y="782638"/>
            <a:ext cx="9144000" cy="6102350"/>
          </a:xfrm>
          <a:prstGeom prst="rect">
            <a:avLst/>
          </a:prstGeom>
          <a:noFill/>
          <a:ln w="9525">
            <a:noFill/>
            <a:miter lim="800000"/>
            <a:headEnd/>
            <a:tailEnd/>
          </a:ln>
        </p:spPr>
      </p:pic>
      <p:sp>
        <p:nvSpPr>
          <p:cNvPr id="12292" name="Rectangle 4"/>
          <p:cNvSpPr>
            <a:spLocks noGrp="1" noChangeArrowheads="1"/>
          </p:cNvSpPr>
          <p:nvPr>
            <p:ph type="body" idx="1"/>
          </p:nvPr>
        </p:nvSpPr>
        <p:spPr>
          <a:xfrm>
            <a:off x="457200" y="2276475"/>
            <a:ext cx="8229600" cy="4105275"/>
          </a:xfrm>
        </p:spPr>
        <p:txBody>
          <a:bodyPr/>
          <a:lstStyle/>
          <a:p>
            <a:pPr algn="just" eaLnBrk="1" hangingPunct="1">
              <a:spcBef>
                <a:spcPts val="1200"/>
              </a:spcBef>
            </a:pPr>
            <a:r>
              <a:rPr lang="en-GB" sz="2400" dirty="0" smtClean="0">
                <a:solidFill>
                  <a:srgbClr val="006600"/>
                </a:solidFill>
                <a:cs typeface="Arial" charset="0"/>
              </a:rPr>
              <a:t>Specialization was partial training only, students learned other applied statistics and methodological curses</a:t>
            </a:r>
          </a:p>
          <a:p>
            <a:pPr algn="just" eaLnBrk="1" hangingPunct="1">
              <a:spcBef>
                <a:spcPts val="1200"/>
              </a:spcBef>
            </a:pPr>
            <a:r>
              <a:rPr lang="en-GB" sz="2400" dirty="0" smtClean="0">
                <a:solidFill>
                  <a:srgbClr val="006600"/>
                </a:solidFill>
                <a:cs typeface="Arial" charset="0"/>
              </a:rPr>
              <a:t>Students on MSc have more heterogeneous background</a:t>
            </a:r>
          </a:p>
          <a:p>
            <a:pPr algn="just" eaLnBrk="1" hangingPunct="1">
              <a:spcBef>
                <a:spcPts val="1200"/>
              </a:spcBef>
            </a:pPr>
            <a:r>
              <a:rPr lang="en-GB" sz="2400" dirty="0" smtClean="0">
                <a:solidFill>
                  <a:srgbClr val="006600"/>
                </a:solidFill>
                <a:cs typeface="Arial" charset="0"/>
              </a:rPr>
              <a:t>Students on MSc more business oriented vs. more science oriented students, that were </a:t>
            </a:r>
            <a:r>
              <a:rPr lang="en-GB" sz="2400" dirty="0" smtClean="0">
                <a:solidFill>
                  <a:srgbClr val="006600"/>
                </a:solidFill>
                <a:cs typeface="Arial" charset="0"/>
              </a:rPr>
              <a:t>in Specialization</a:t>
            </a:r>
          </a:p>
          <a:p>
            <a:pPr algn="just" eaLnBrk="1" hangingPunct="1">
              <a:spcBef>
                <a:spcPts val="1200"/>
              </a:spcBef>
            </a:pPr>
            <a:r>
              <a:rPr lang="en-GB" sz="2400" dirty="0" smtClean="0">
                <a:solidFill>
                  <a:srgbClr val="006600"/>
                </a:solidFill>
                <a:cs typeface="Arial" charset="0"/>
              </a:rPr>
              <a:t>Students may miss some skills previously got from other courses (e.g. social science, multivariate analysis on SPSS)</a:t>
            </a:r>
          </a:p>
          <a:p>
            <a:pPr algn="just" eaLnBrk="1" hangingPunct="1">
              <a:spcBef>
                <a:spcPts val="1200"/>
              </a:spcBef>
            </a:pPr>
            <a:r>
              <a:rPr lang="en-GB" sz="2400" dirty="0" smtClean="0">
                <a:solidFill>
                  <a:srgbClr val="006600"/>
                </a:solidFill>
                <a:cs typeface="Arial" charset="0"/>
              </a:rPr>
              <a:t>Sociology MA maybe a competitor for Survey MSc </a:t>
            </a:r>
          </a:p>
          <a:p>
            <a:pPr algn="just" eaLnBrk="1" hangingPunct="1"/>
            <a:endParaRPr lang="en-GB" sz="2800" dirty="0" smtClean="0">
              <a:solidFill>
                <a:srgbClr val="006600"/>
              </a:solidFill>
              <a:cs typeface="Arial" charset="0"/>
            </a:endParaRPr>
          </a:p>
        </p:txBody>
      </p:sp>
      <p:sp>
        <p:nvSpPr>
          <p:cNvPr id="6" name="Rectangle 3"/>
          <p:cNvSpPr>
            <a:spLocks noGrp="1" noChangeArrowheads="1"/>
          </p:cNvSpPr>
          <p:nvPr>
            <p:ph type="title"/>
          </p:nvPr>
        </p:nvSpPr>
        <p:spPr>
          <a:xfrm>
            <a:off x="2700338" y="274638"/>
            <a:ext cx="5986462" cy="1138237"/>
          </a:xfrm>
        </p:spPr>
        <p:txBody>
          <a:bodyPr/>
          <a:lstStyle/>
          <a:p>
            <a:pPr eaLnBrk="1" hangingPunct="1"/>
            <a:r>
              <a:rPr lang="en-GB" sz="3200" b="1" dirty="0" smtClean="0">
                <a:solidFill>
                  <a:srgbClr val="006600"/>
                </a:solidFill>
              </a:rPr>
              <a:t>Comparing Survey Statistics M</a:t>
            </a:r>
            <a:r>
              <a:rPr lang="hu-HU" sz="3200" b="1" dirty="0" smtClean="0">
                <a:solidFill>
                  <a:srgbClr val="006600"/>
                </a:solidFill>
              </a:rPr>
              <a:t>Sc</a:t>
            </a:r>
            <a:r>
              <a:rPr lang="en-GB" sz="3200" b="1" dirty="0" smtClean="0">
                <a:solidFill>
                  <a:srgbClr val="006600"/>
                </a:solidFill>
              </a:rPr>
              <a:t> and Specialization</a:t>
            </a:r>
          </a:p>
        </p:txBody>
      </p:sp>
      <p:sp>
        <p:nvSpPr>
          <p:cNvPr id="7" name="TextBox 4"/>
          <p:cNvSpPr txBox="1">
            <a:spLocks noChangeArrowheads="1"/>
          </p:cNvSpPr>
          <p:nvPr/>
        </p:nvSpPr>
        <p:spPr bwMode="auto">
          <a:xfrm>
            <a:off x="3881754" y="1273175"/>
            <a:ext cx="3547766" cy="584775"/>
          </a:xfrm>
          <a:prstGeom prst="rect">
            <a:avLst/>
          </a:prstGeom>
          <a:noFill/>
          <a:ln w="9525">
            <a:noFill/>
            <a:miter lim="800000"/>
            <a:headEnd/>
            <a:tailEnd/>
          </a:ln>
        </p:spPr>
        <p:txBody>
          <a:bodyPr wrap="none">
            <a:spAutoFit/>
          </a:bodyPr>
          <a:lstStyle/>
          <a:p>
            <a:r>
              <a:rPr lang="hu-HU" sz="3200" b="1" i="1" dirty="0" smtClean="0">
                <a:solidFill>
                  <a:srgbClr val="006600"/>
                </a:solidFill>
              </a:rPr>
              <a:t>Oppinion of teachers</a:t>
            </a:r>
            <a:endParaRPr lang="en-GB" sz="3200" b="1" i="1" dirty="0">
              <a:solidFill>
                <a:srgbClr val="0066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ELTE Tatk ppt hatter angol fekvo"/>
          <p:cNvPicPr>
            <a:picLocks noChangeAspect="1" noChangeArrowheads="1"/>
          </p:cNvPicPr>
          <p:nvPr/>
        </p:nvPicPr>
        <p:blipFill>
          <a:blip r:embed="rId3"/>
          <a:srcRect/>
          <a:stretch>
            <a:fillRect/>
          </a:stretch>
        </p:blipFill>
        <p:spPr bwMode="auto">
          <a:xfrm>
            <a:off x="0" y="782638"/>
            <a:ext cx="9144000" cy="6102350"/>
          </a:xfrm>
          <a:prstGeom prst="rect">
            <a:avLst/>
          </a:prstGeom>
          <a:noFill/>
          <a:ln w="9525">
            <a:noFill/>
            <a:miter lim="800000"/>
            <a:headEnd/>
            <a:tailEnd/>
          </a:ln>
        </p:spPr>
      </p:pic>
      <p:sp>
        <p:nvSpPr>
          <p:cNvPr id="12292" name="Rectangle 4"/>
          <p:cNvSpPr>
            <a:spLocks noGrp="1" noChangeArrowheads="1"/>
          </p:cNvSpPr>
          <p:nvPr>
            <p:ph type="body" idx="1"/>
          </p:nvPr>
        </p:nvSpPr>
        <p:spPr>
          <a:xfrm>
            <a:off x="457200" y="2214554"/>
            <a:ext cx="8229600" cy="4105275"/>
          </a:xfrm>
        </p:spPr>
        <p:txBody>
          <a:bodyPr/>
          <a:lstStyle/>
          <a:p>
            <a:pPr algn="just" eaLnBrk="1" hangingPunct="1">
              <a:spcBef>
                <a:spcPts val="1200"/>
              </a:spcBef>
            </a:pPr>
            <a:r>
              <a:rPr lang="en-GB" sz="2000" dirty="0" smtClean="0">
                <a:solidFill>
                  <a:srgbClr val="006600"/>
                </a:solidFill>
                <a:cs typeface="Arial" charset="0"/>
              </a:rPr>
              <a:t>All students would offer to learn here</a:t>
            </a:r>
          </a:p>
          <a:p>
            <a:pPr algn="just" eaLnBrk="1" hangingPunct="1">
              <a:spcBef>
                <a:spcPts val="1200"/>
              </a:spcBef>
            </a:pPr>
            <a:r>
              <a:rPr lang="en-GB" sz="2000" dirty="0" smtClean="0">
                <a:solidFill>
                  <a:srgbClr val="006600"/>
                </a:solidFill>
                <a:cs typeface="Arial" charset="0"/>
              </a:rPr>
              <a:t>But 4 of 6 didn’t got what was expected</a:t>
            </a:r>
          </a:p>
          <a:p>
            <a:pPr algn="just" eaLnBrk="1" hangingPunct="1">
              <a:spcBef>
                <a:spcPts val="1200"/>
              </a:spcBef>
            </a:pPr>
            <a:r>
              <a:rPr lang="en-GB" sz="2000" dirty="0" smtClean="0">
                <a:solidFill>
                  <a:srgbClr val="006600"/>
                </a:solidFill>
                <a:cs typeface="Arial" charset="0"/>
              </a:rPr>
              <a:t>They expected more practical knowledge and found hard mathematical statistics</a:t>
            </a:r>
          </a:p>
          <a:p>
            <a:pPr algn="just" eaLnBrk="1" hangingPunct="1">
              <a:spcBef>
                <a:spcPts val="1200"/>
              </a:spcBef>
            </a:pPr>
            <a:r>
              <a:rPr lang="en-GB" sz="2000" dirty="0" smtClean="0">
                <a:solidFill>
                  <a:srgbClr val="006600"/>
                </a:solidFill>
                <a:cs typeface="Arial" charset="0"/>
              </a:rPr>
              <a:t>They liked the heterogeneity of teachers (mathematicians, social scientists, people from the business, etc.)</a:t>
            </a:r>
          </a:p>
          <a:p>
            <a:pPr algn="just" eaLnBrk="1" hangingPunct="1">
              <a:spcBef>
                <a:spcPts val="1200"/>
              </a:spcBef>
            </a:pPr>
            <a:r>
              <a:rPr lang="en-GB" sz="2000" dirty="0" smtClean="0">
                <a:solidFill>
                  <a:srgbClr val="006600"/>
                </a:solidFill>
                <a:cs typeface="Arial" charset="0"/>
              </a:rPr>
              <a:t>They also liked familiarity and flexibility</a:t>
            </a:r>
          </a:p>
          <a:p>
            <a:pPr algn="just" eaLnBrk="1" hangingPunct="1">
              <a:spcBef>
                <a:spcPts val="1200"/>
              </a:spcBef>
            </a:pPr>
            <a:r>
              <a:rPr lang="en-GB" sz="2000" dirty="0" smtClean="0">
                <a:solidFill>
                  <a:srgbClr val="006600"/>
                </a:solidFill>
                <a:cs typeface="Arial" charset="0"/>
              </a:rPr>
              <a:t>But missed linkage between theoretical and practical courses</a:t>
            </a:r>
          </a:p>
          <a:p>
            <a:pPr algn="just" eaLnBrk="1" hangingPunct="1">
              <a:spcBef>
                <a:spcPts val="1200"/>
              </a:spcBef>
            </a:pPr>
            <a:r>
              <a:rPr lang="en-GB" sz="2000" dirty="0" smtClean="0">
                <a:solidFill>
                  <a:srgbClr val="006600"/>
                </a:solidFill>
                <a:cs typeface="Arial" charset="0"/>
              </a:rPr>
              <a:t>They urged closer relation to market research companies</a:t>
            </a:r>
          </a:p>
          <a:p>
            <a:pPr algn="just" eaLnBrk="1" hangingPunct="1">
              <a:spcBef>
                <a:spcPts val="1200"/>
              </a:spcBef>
            </a:pPr>
            <a:r>
              <a:rPr lang="en-GB" sz="2000" dirty="0" smtClean="0">
                <a:solidFill>
                  <a:srgbClr val="006600"/>
                </a:solidFill>
                <a:cs typeface="Arial" charset="0"/>
              </a:rPr>
              <a:t>They would have learnt more </a:t>
            </a:r>
            <a:r>
              <a:rPr lang="en-GB" sz="2000" dirty="0" err="1" smtClean="0">
                <a:solidFill>
                  <a:srgbClr val="006600"/>
                </a:solidFill>
                <a:cs typeface="Arial" charset="0"/>
              </a:rPr>
              <a:t>statistcal</a:t>
            </a:r>
            <a:r>
              <a:rPr lang="en-GB" sz="2000" dirty="0" smtClean="0">
                <a:solidFill>
                  <a:srgbClr val="006600"/>
                </a:solidFill>
                <a:cs typeface="Arial" charset="0"/>
              </a:rPr>
              <a:t> software package</a:t>
            </a:r>
          </a:p>
          <a:p>
            <a:pPr algn="just" eaLnBrk="1" hangingPunct="1">
              <a:spcBef>
                <a:spcPts val="1200"/>
              </a:spcBef>
            </a:pPr>
            <a:endParaRPr lang="en-GB" sz="2000" dirty="0" smtClean="0">
              <a:solidFill>
                <a:srgbClr val="006600"/>
              </a:solidFill>
              <a:cs typeface="Arial" charset="0"/>
            </a:endParaRPr>
          </a:p>
        </p:txBody>
      </p:sp>
      <p:sp>
        <p:nvSpPr>
          <p:cNvPr id="6" name="Rectangle 3"/>
          <p:cNvSpPr>
            <a:spLocks noGrp="1" noChangeArrowheads="1"/>
          </p:cNvSpPr>
          <p:nvPr>
            <p:ph type="title"/>
          </p:nvPr>
        </p:nvSpPr>
        <p:spPr>
          <a:xfrm>
            <a:off x="2700338" y="274638"/>
            <a:ext cx="5986462" cy="1138237"/>
          </a:xfrm>
        </p:spPr>
        <p:txBody>
          <a:bodyPr/>
          <a:lstStyle/>
          <a:p>
            <a:pPr eaLnBrk="1" hangingPunct="1"/>
            <a:r>
              <a:rPr lang="en-GB" sz="3200" b="1" dirty="0" smtClean="0">
                <a:solidFill>
                  <a:srgbClr val="006600"/>
                </a:solidFill>
              </a:rPr>
              <a:t>Comparing Survey Statistics M</a:t>
            </a:r>
            <a:r>
              <a:rPr lang="hu-HU" sz="3200" b="1" dirty="0" smtClean="0">
                <a:solidFill>
                  <a:srgbClr val="006600"/>
                </a:solidFill>
              </a:rPr>
              <a:t>Sc</a:t>
            </a:r>
            <a:r>
              <a:rPr lang="en-GB" sz="3200" b="1" dirty="0" smtClean="0">
                <a:solidFill>
                  <a:srgbClr val="006600"/>
                </a:solidFill>
              </a:rPr>
              <a:t> and Specialization</a:t>
            </a:r>
          </a:p>
        </p:txBody>
      </p:sp>
      <p:sp>
        <p:nvSpPr>
          <p:cNvPr id="7" name="TextBox 4"/>
          <p:cNvSpPr txBox="1">
            <a:spLocks noChangeArrowheads="1"/>
          </p:cNvSpPr>
          <p:nvPr/>
        </p:nvSpPr>
        <p:spPr bwMode="auto">
          <a:xfrm>
            <a:off x="3358406" y="1262706"/>
            <a:ext cx="4642618" cy="523220"/>
          </a:xfrm>
          <a:prstGeom prst="rect">
            <a:avLst/>
          </a:prstGeom>
          <a:noFill/>
          <a:ln w="9525">
            <a:noFill/>
            <a:miter lim="800000"/>
            <a:headEnd/>
            <a:tailEnd/>
          </a:ln>
        </p:spPr>
        <p:txBody>
          <a:bodyPr wrap="none">
            <a:spAutoFit/>
          </a:bodyPr>
          <a:lstStyle/>
          <a:p>
            <a:r>
              <a:rPr lang="hu-HU" sz="2800" b="1" i="1" dirty="0" smtClean="0">
                <a:solidFill>
                  <a:srgbClr val="006600"/>
                </a:solidFill>
              </a:rPr>
              <a:t>Oppinion of graduated students</a:t>
            </a:r>
            <a:endParaRPr lang="en-GB" sz="2800" b="1" i="1" dirty="0">
              <a:solidFill>
                <a:srgbClr val="0066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ELTE Tatk ppt hatter angol fekvo"/>
          <p:cNvPicPr>
            <a:picLocks noChangeAspect="1" noChangeArrowheads="1"/>
          </p:cNvPicPr>
          <p:nvPr/>
        </p:nvPicPr>
        <p:blipFill>
          <a:blip r:embed="rId3"/>
          <a:srcRect/>
          <a:stretch>
            <a:fillRect/>
          </a:stretch>
        </p:blipFill>
        <p:spPr bwMode="auto">
          <a:xfrm>
            <a:off x="0" y="782638"/>
            <a:ext cx="9144000" cy="6102350"/>
          </a:xfrm>
          <a:prstGeom prst="rect">
            <a:avLst/>
          </a:prstGeom>
          <a:noFill/>
          <a:ln w="9525">
            <a:noFill/>
            <a:miter lim="800000"/>
            <a:headEnd/>
            <a:tailEnd/>
          </a:ln>
        </p:spPr>
      </p:pic>
      <p:sp>
        <p:nvSpPr>
          <p:cNvPr id="13315" name="Rectangle 3"/>
          <p:cNvSpPr>
            <a:spLocks noGrp="1" noChangeArrowheads="1"/>
          </p:cNvSpPr>
          <p:nvPr>
            <p:ph type="title"/>
          </p:nvPr>
        </p:nvSpPr>
        <p:spPr>
          <a:xfrm>
            <a:off x="2700338" y="274638"/>
            <a:ext cx="5986462" cy="1138237"/>
          </a:xfrm>
        </p:spPr>
        <p:txBody>
          <a:bodyPr/>
          <a:lstStyle/>
          <a:p>
            <a:pPr eaLnBrk="1" hangingPunct="1"/>
            <a:r>
              <a:rPr lang="en-GB" b="1" dirty="0" smtClean="0">
                <a:solidFill>
                  <a:srgbClr val="006600"/>
                </a:solidFill>
              </a:rPr>
              <a:t>Topics</a:t>
            </a:r>
          </a:p>
        </p:txBody>
      </p:sp>
      <p:sp>
        <p:nvSpPr>
          <p:cNvPr id="13316" name="Rectangle 4"/>
          <p:cNvSpPr>
            <a:spLocks noGrp="1" noChangeArrowheads="1"/>
          </p:cNvSpPr>
          <p:nvPr>
            <p:ph type="body" idx="1"/>
          </p:nvPr>
        </p:nvSpPr>
        <p:spPr>
          <a:xfrm>
            <a:off x="457200" y="2276475"/>
            <a:ext cx="8229600" cy="4105275"/>
          </a:xfrm>
        </p:spPr>
        <p:txBody>
          <a:bodyPr/>
          <a:lstStyle/>
          <a:p>
            <a:pPr eaLnBrk="1" hangingPunct="1"/>
            <a:r>
              <a:rPr lang="en-GB" sz="2800" dirty="0" smtClean="0">
                <a:solidFill>
                  <a:srgbClr val="66FF99"/>
                </a:solidFill>
              </a:rPr>
              <a:t>Introduction</a:t>
            </a:r>
          </a:p>
          <a:p>
            <a:pPr eaLnBrk="1" hangingPunct="1"/>
            <a:r>
              <a:rPr lang="en-GB" sz="2800" dirty="0" smtClean="0">
                <a:solidFill>
                  <a:srgbClr val="66FF99"/>
                </a:solidFill>
              </a:rPr>
              <a:t>Criteria of analysis</a:t>
            </a:r>
          </a:p>
          <a:p>
            <a:pPr eaLnBrk="1" hangingPunct="1"/>
            <a:r>
              <a:rPr lang="hu-HU" sz="2800" dirty="0" smtClean="0">
                <a:solidFill>
                  <a:srgbClr val="66FF99"/>
                </a:solidFill>
              </a:rPr>
              <a:t>S</a:t>
            </a:r>
            <a:r>
              <a:rPr lang="en-GB" sz="2800" dirty="0" err="1" smtClean="0">
                <a:solidFill>
                  <a:srgbClr val="66FF99"/>
                </a:solidFill>
              </a:rPr>
              <a:t>ources</a:t>
            </a:r>
            <a:endParaRPr lang="en-GB" sz="2800" dirty="0" smtClean="0">
              <a:solidFill>
                <a:srgbClr val="66FF99"/>
              </a:solidFill>
            </a:endParaRPr>
          </a:p>
          <a:p>
            <a:pPr eaLnBrk="1" hangingPunct="1"/>
            <a:r>
              <a:rPr lang="en-GB" sz="2800" dirty="0" smtClean="0">
                <a:solidFill>
                  <a:srgbClr val="66FF99"/>
                </a:solidFill>
              </a:rPr>
              <a:t>Bologna system and before</a:t>
            </a:r>
          </a:p>
          <a:p>
            <a:pPr eaLnBrk="1" hangingPunct="1"/>
            <a:r>
              <a:rPr lang="en-GB" sz="2800" dirty="0" smtClean="0">
                <a:solidFill>
                  <a:srgbClr val="66FF99"/>
                </a:solidFill>
              </a:rPr>
              <a:t>Comparing </a:t>
            </a:r>
            <a:r>
              <a:rPr lang="hu-HU" sz="2800" dirty="0" smtClean="0">
                <a:solidFill>
                  <a:srgbClr val="66FF99"/>
                </a:solidFill>
              </a:rPr>
              <a:t>Survey Statistics MSc and Specialization</a:t>
            </a:r>
            <a:endParaRPr lang="en-GB" sz="2800" dirty="0" smtClean="0">
              <a:solidFill>
                <a:srgbClr val="66FF99"/>
              </a:solidFill>
            </a:endParaRPr>
          </a:p>
          <a:p>
            <a:pPr eaLnBrk="1" hangingPunct="1"/>
            <a:r>
              <a:rPr lang="hu-HU" sz="2800" dirty="0" smtClean="0">
                <a:solidFill>
                  <a:srgbClr val="006600"/>
                </a:solidFill>
              </a:rPr>
              <a:t>Some possible</a:t>
            </a:r>
            <a:r>
              <a:rPr lang="en-GB" sz="2800" dirty="0" smtClean="0">
                <a:solidFill>
                  <a:srgbClr val="006600"/>
                </a:solidFill>
              </a:rPr>
              <a:t> solution</a:t>
            </a:r>
            <a:r>
              <a:rPr lang="hu-HU" sz="2800" dirty="0" smtClean="0">
                <a:solidFill>
                  <a:srgbClr val="006600"/>
                </a:solidFill>
              </a:rPr>
              <a:t>s</a:t>
            </a:r>
            <a:endParaRPr lang="en-GB" sz="2800" dirty="0" smtClean="0">
              <a:solidFill>
                <a:srgbClr val="006600"/>
              </a:solidFill>
            </a:endParaRPr>
          </a:p>
          <a:p>
            <a:pPr eaLnBrk="1" hangingPunct="1"/>
            <a:r>
              <a:rPr lang="en-GB" sz="2800" dirty="0" smtClean="0">
                <a:solidFill>
                  <a:srgbClr val="66FF99"/>
                </a:solidFill>
              </a:rPr>
              <a:t>Summary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ELTE Tatk ppt hatter angol fekvo"/>
          <p:cNvPicPr>
            <a:picLocks noChangeAspect="1" noChangeArrowheads="1"/>
          </p:cNvPicPr>
          <p:nvPr/>
        </p:nvPicPr>
        <p:blipFill>
          <a:blip r:embed="rId3"/>
          <a:srcRect/>
          <a:stretch>
            <a:fillRect/>
          </a:stretch>
        </p:blipFill>
        <p:spPr bwMode="auto">
          <a:xfrm>
            <a:off x="0" y="782638"/>
            <a:ext cx="9144000" cy="6102350"/>
          </a:xfrm>
          <a:prstGeom prst="rect">
            <a:avLst/>
          </a:prstGeom>
          <a:noFill/>
          <a:ln w="9525">
            <a:noFill/>
            <a:miter lim="800000"/>
            <a:headEnd/>
            <a:tailEnd/>
          </a:ln>
        </p:spPr>
      </p:pic>
      <p:sp>
        <p:nvSpPr>
          <p:cNvPr id="12292" name="Rectangle 4"/>
          <p:cNvSpPr>
            <a:spLocks noGrp="1" noChangeArrowheads="1"/>
          </p:cNvSpPr>
          <p:nvPr>
            <p:ph type="body" idx="1"/>
          </p:nvPr>
        </p:nvSpPr>
        <p:spPr>
          <a:xfrm>
            <a:off x="457200" y="2276475"/>
            <a:ext cx="8229600" cy="4105275"/>
          </a:xfrm>
        </p:spPr>
        <p:txBody>
          <a:bodyPr/>
          <a:lstStyle/>
          <a:p>
            <a:pPr algn="just" eaLnBrk="1" hangingPunct="1"/>
            <a:r>
              <a:rPr lang="en-GB" sz="2400" smtClean="0">
                <a:solidFill>
                  <a:srgbClr val="006600"/>
                </a:solidFill>
                <a:cs typeface="Arial" charset="0"/>
              </a:rPr>
              <a:t>Tutor system</a:t>
            </a:r>
          </a:p>
          <a:p>
            <a:pPr lvl="1" algn="just" eaLnBrk="1" hangingPunct="1"/>
            <a:r>
              <a:rPr lang="en-GB" sz="2000" smtClean="0">
                <a:solidFill>
                  <a:srgbClr val="006600"/>
                </a:solidFill>
                <a:cs typeface="Arial" charset="0"/>
              </a:rPr>
              <a:t>Two of the best students from the second year of MSc became tutor for first year students, teaching advanced Excel usage and basic SPSS usage in the first half of the first semester</a:t>
            </a:r>
          </a:p>
          <a:p>
            <a:pPr algn="just" eaLnBrk="1" hangingPunct="1"/>
            <a:r>
              <a:rPr lang="en-GB" sz="2400" smtClean="0">
                <a:solidFill>
                  <a:srgbClr val="006600"/>
                </a:solidFill>
                <a:cs typeface="Arial" charset="0"/>
              </a:rPr>
              <a:t>In the second semester students learn to do small simulations illustrating theoretical courses</a:t>
            </a:r>
          </a:p>
          <a:p>
            <a:pPr algn="just" eaLnBrk="1" hangingPunct="1"/>
            <a:r>
              <a:rPr lang="en-GB" sz="2400" smtClean="0">
                <a:solidFill>
                  <a:srgbClr val="006600"/>
                </a:solidFill>
                <a:cs typeface="Arial" charset="0"/>
              </a:rPr>
              <a:t>More talented students (or students with more previous experiences) got special exercises and e-mail consultation – motivation!</a:t>
            </a:r>
            <a:endParaRPr lang="en-GB" sz="2400" smtClean="0">
              <a:solidFill>
                <a:srgbClr val="006600"/>
              </a:solidFill>
              <a:cs typeface="Arial" charset="0"/>
            </a:endParaRPr>
          </a:p>
        </p:txBody>
      </p:sp>
      <p:sp>
        <p:nvSpPr>
          <p:cNvPr id="6" name="Rectangle 3"/>
          <p:cNvSpPr>
            <a:spLocks noGrp="1" noChangeArrowheads="1"/>
          </p:cNvSpPr>
          <p:nvPr>
            <p:ph type="title"/>
          </p:nvPr>
        </p:nvSpPr>
        <p:spPr>
          <a:xfrm>
            <a:off x="2700338" y="274638"/>
            <a:ext cx="5986462" cy="1138237"/>
          </a:xfrm>
        </p:spPr>
        <p:txBody>
          <a:bodyPr/>
          <a:lstStyle/>
          <a:p>
            <a:pPr eaLnBrk="1" hangingPunct="1"/>
            <a:r>
              <a:rPr lang="hu-HU" sz="3200" b="1" dirty="0" smtClean="0">
                <a:solidFill>
                  <a:srgbClr val="006600"/>
                </a:solidFill>
              </a:rPr>
              <a:t>Some possible solutions</a:t>
            </a:r>
            <a:endParaRPr lang="en-GB" sz="3200" b="1" dirty="0" smtClean="0">
              <a:solidFill>
                <a:srgbClr val="006600"/>
              </a:solidFill>
            </a:endParaRPr>
          </a:p>
        </p:txBody>
      </p:sp>
      <p:sp>
        <p:nvSpPr>
          <p:cNvPr id="7" name="TextBox 4"/>
          <p:cNvSpPr txBox="1">
            <a:spLocks noChangeArrowheads="1"/>
          </p:cNvSpPr>
          <p:nvPr/>
        </p:nvSpPr>
        <p:spPr bwMode="auto">
          <a:xfrm>
            <a:off x="3344886" y="1142984"/>
            <a:ext cx="4727576" cy="584775"/>
          </a:xfrm>
          <a:prstGeom prst="rect">
            <a:avLst/>
          </a:prstGeom>
          <a:noFill/>
          <a:ln w="9525">
            <a:noFill/>
            <a:miter lim="800000"/>
            <a:headEnd/>
            <a:tailEnd/>
          </a:ln>
        </p:spPr>
        <p:txBody>
          <a:bodyPr wrap="none">
            <a:spAutoFit/>
          </a:bodyPr>
          <a:lstStyle/>
          <a:p>
            <a:r>
              <a:rPr lang="hu-HU" sz="3200" b="1" i="1" dirty="0" smtClean="0">
                <a:solidFill>
                  <a:srgbClr val="006600"/>
                </a:solidFill>
              </a:rPr>
              <a:t>Heterogeneity of backgound</a:t>
            </a:r>
            <a:endParaRPr lang="en-GB" sz="3200" b="1" i="1" dirty="0">
              <a:solidFill>
                <a:srgbClr val="0066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ELTE Tatk ppt hatter angol fekvo"/>
          <p:cNvPicPr>
            <a:picLocks noChangeAspect="1" noChangeArrowheads="1"/>
          </p:cNvPicPr>
          <p:nvPr/>
        </p:nvPicPr>
        <p:blipFill>
          <a:blip r:embed="rId3"/>
          <a:srcRect/>
          <a:stretch>
            <a:fillRect/>
          </a:stretch>
        </p:blipFill>
        <p:spPr bwMode="auto">
          <a:xfrm>
            <a:off x="0" y="782638"/>
            <a:ext cx="9144000" cy="6102350"/>
          </a:xfrm>
          <a:prstGeom prst="rect">
            <a:avLst/>
          </a:prstGeom>
          <a:noFill/>
          <a:ln w="9525">
            <a:noFill/>
            <a:miter lim="800000"/>
            <a:headEnd/>
            <a:tailEnd/>
          </a:ln>
        </p:spPr>
      </p:pic>
      <p:sp>
        <p:nvSpPr>
          <p:cNvPr id="3075" name="Rectangle 2"/>
          <p:cNvSpPr>
            <a:spLocks noGrp="1" noChangeArrowheads="1"/>
          </p:cNvSpPr>
          <p:nvPr>
            <p:ph type="title"/>
          </p:nvPr>
        </p:nvSpPr>
        <p:spPr>
          <a:xfrm>
            <a:off x="2700338" y="274638"/>
            <a:ext cx="5986462" cy="1138237"/>
          </a:xfrm>
        </p:spPr>
        <p:txBody>
          <a:bodyPr/>
          <a:lstStyle/>
          <a:p>
            <a:pPr eaLnBrk="1" hangingPunct="1"/>
            <a:r>
              <a:rPr lang="en-GB" b="1" smtClean="0">
                <a:solidFill>
                  <a:srgbClr val="006600"/>
                </a:solidFill>
              </a:rPr>
              <a:t>Topics</a:t>
            </a:r>
          </a:p>
        </p:txBody>
      </p:sp>
      <p:sp>
        <p:nvSpPr>
          <p:cNvPr id="3076" name="Rectangle 3"/>
          <p:cNvSpPr>
            <a:spLocks noGrp="1" noChangeArrowheads="1"/>
          </p:cNvSpPr>
          <p:nvPr>
            <p:ph type="body" idx="1"/>
          </p:nvPr>
        </p:nvSpPr>
        <p:spPr>
          <a:xfrm>
            <a:off x="457200" y="2276475"/>
            <a:ext cx="8229600" cy="4105275"/>
          </a:xfrm>
        </p:spPr>
        <p:txBody>
          <a:bodyPr/>
          <a:lstStyle/>
          <a:p>
            <a:pPr eaLnBrk="1" hangingPunct="1"/>
            <a:r>
              <a:rPr lang="en-GB" sz="2800" smtClean="0">
                <a:solidFill>
                  <a:srgbClr val="006600"/>
                </a:solidFill>
              </a:rPr>
              <a:t>Introduction</a:t>
            </a:r>
          </a:p>
          <a:p>
            <a:pPr eaLnBrk="1" hangingPunct="1"/>
            <a:r>
              <a:rPr lang="en-GB" sz="2800" smtClean="0">
                <a:solidFill>
                  <a:srgbClr val="006600"/>
                </a:solidFill>
              </a:rPr>
              <a:t>Criteria of analysis</a:t>
            </a:r>
          </a:p>
          <a:p>
            <a:pPr eaLnBrk="1" hangingPunct="1"/>
            <a:r>
              <a:rPr lang="en-GB" sz="2800" smtClean="0">
                <a:solidFill>
                  <a:srgbClr val="006600"/>
                </a:solidFill>
              </a:rPr>
              <a:t>Sources</a:t>
            </a:r>
            <a:endParaRPr lang="en-GB" sz="2800" smtClean="0">
              <a:solidFill>
                <a:srgbClr val="006600"/>
              </a:solidFill>
            </a:endParaRPr>
          </a:p>
          <a:p>
            <a:pPr eaLnBrk="1" hangingPunct="1"/>
            <a:r>
              <a:rPr lang="en-GB" sz="2800" smtClean="0">
                <a:solidFill>
                  <a:srgbClr val="006600"/>
                </a:solidFill>
              </a:rPr>
              <a:t>Bologna system and before</a:t>
            </a:r>
          </a:p>
          <a:p>
            <a:pPr eaLnBrk="1" hangingPunct="1"/>
            <a:r>
              <a:rPr lang="en-GB" sz="2800" smtClean="0">
                <a:solidFill>
                  <a:srgbClr val="006600"/>
                </a:solidFill>
              </a:rPr>
              <a:t>Comparing Survey </a:t>
            </a:r>
            <a:r>
              <a:rPr lang="en-GB" sz="2800" smtClean="0">
                <a:solidFill>
                  <a:srgbClr val="006600"/>
                </a:solidFill>
              </a:rPr>
              <a:t>Statistics </a:t>
            </a:r>
            <a:r>
              <a:rPr lang="en-GB" sz="2800" smtClean="0">
                <a:solidFill>
                  <a:srgbClr val="006600"/>
                </a:solidFill>
              </a:rPr>
              <a:t>M</a:t>
            </a:r>
            <a:r>
              <a:rPr lang="en-GB" sz="2800" smtClean="0">
                <a:solidFill>
                  <a:srgbClr val="006600"/>
                </a:solidFill>
              </a:rPr>
              <a:t>Sc </a:t>
            </a:r>
            <a:r>
              <a:rPr lang="en-GB" sz="2800" smtClean="0">
                <a:solidFill>
                  <a:srgbClr val="006600"/>
                </a:solidFill>
              </a:rPr>
              <a:t>and Specialization</a:t>
            </a:r>
          </a:p>
          <a:p>
            <a:pPr eaLnBrk="1" hangingPunct="1"/>
            <a:r>
              <a:rPr lang="en-GB" sz="2800" smtClean="0">
                <a:solidFill>
                  <a:srgbClr val="006600"/>
                </a:solidFill>
              </a:rPr>
              <a:t>Some </a:t>
            </a:r>
            <a:r>
              <a:rPr lang="en-GB" sz="2800" smtClean="0">
                <a:solidFill>
                  <a:srgbClr val="006600"/>
                </a:solidFill>
              </a:rPr>
              <a:t>possible </a:t>
            </a:r>
            <a:r>
              <a:rPr lang="en-GB" sz="2800" smtClean="0">
                <a:solidFill>
                  <a:srgbClr val="006600"/>
                </a:solidFill>
              </a:rPr>
              <a:t>solution</a:t>
            </a:r>
            <a:r>
              <a:rPr lang="en-GB" sz="2800" smtClean="0">
                <a:solidFill>
                  <a:srgbClr val="006600"/>
                </a:solidFill>
              </a:rPr>
              <a:t>s </a:t>
            </a:r>
          </a:p>
          <a:p>
            <a:pPr eaLnBrk="1" hangingPunct="1"/>
            <a:r>
              <a:rPr lang="en-GB" sz="2800" smtClean="0">
                <a:solidFill>
                  <a:srgbClr val="006600"/>
                </a:solidFill>
              </a:rPr>
              <a:t>Summary</a:t>
            </a:r>
            <a:endParaRPr lang="en-GB" sz="2800" smtClean="0">
              <a:solidFill>
                <a:srgbClr val="0066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ELTE Tatk ppt hatter angol fekvo"/>
          <p:cNvPicPr>
            <a:picLocks noChangeAspect="1" noChangeArrowheads="1"/>
          </p:cNvPicPr>
          <p:nvPr/>
        </p:nvPicPr>
        <p:blipFill>
          <a:blip r:embed="rId3"/>
          <a:srcRect/>
          <a:stretch>
            <a:fillRect/>
          </a:stretch>
        </p:blipFill>
        <p:spPr bwMode="auto">
          <a:xfrm>
            <a:off x="0" y="782638"/>
            <a:ext cx="9144000" cy="6102350"/>
          </a:xfrm>
          <a:prstGeom prst="rect">
            <a:avLst/>
          </a:prstGeom>
          <a:noFill/>
          <a:ln w="9525">
            <a:noFill/>
            <a:miter lim="800000"/>
            <a:headEnd/>
            <a:tailEnd/>
          </a:ln>
        </p:spPr>
      </p:pic>
      <p:sp>
        <p:nvSpPr>
          <p:cNvPr id="12292" name="Rectangle 4"/>
          <p:cNvSpPr>
            <a:spLocks noGrp="1" noChangeArrowheads="1"/>
          </p:cNvSpPr>
          <p:nvPr>
            <p:ph type="body" idx="1"/>
          </p:nvPr>
        </p:nvSpPr>
        <p:spPr>
          <a:xfrm>
            <a:off x="457200" y="2276475"/>
            <a:ext cx="8229600" cy="4105275"/>
          </a:xfrm>
        </p:spPr>
        <p:txBody>
          <a:bodyPr/>
          <a:lstStyle/>
          <a:p>
            <a:pPr algn="just" eaLnBrk="1" hangingPunct="1"/>
            <a:r>
              <a:rPr lang="en-GB" sz="2400" dirty="0" smtClean="0">
                <a:solidFill>
                  <a:srgbClr val="006600"/>
                </a:solidFill>
                <a:cs typeface="Arial" charset="0"/>
              </a:rPr>
              <a:t>Some courses thought by teachers currently work in the market: </a:t>
            </a:r>
            <a:r>
              <a:rPr lang="en-GB" sz="2400" dirty="0" err="1" smtClean="0">
                <a:solidFill>
                  <a:srgbClr val="006600"/>
                </a:solidFill>
                <a:cs typeface="Arial" charset="0"/>
              </a:rPr>
              <a:t>eg</a:t>
            </a:r>
            <a:r>
              <a:rPr lang="en-GB" sz="2400" dirty="0" smtClean="0">
                <a:solidFill>
                  <a:srgbClr val="006600"/>
                </a:solidFill>
                <a:cs typeface="Arial" charset="0"/>
              </a:rPr>
              <a:t>. research management course, presentation course </a:t>
            </a:r>
          </a:p>
          <a:p>
            <a:pPr algn="just" eaLnBrk="1" hangingPunct="1"/>
            <a:r>
              <a:rPr lang="en-GB" sz="2400" dirty="0" smtClean="0">
                <a:solidFill>
                  <a:srgbClr val="006600"/>
                </a:solidFill>
                <a:cs typeface="Arial" charset="0"/>
              </a:rPr>
              <a:t>On other courses people from market invited to teach one or two occasions: </a:t>
            </a:r>
            <a:r>
              <a:rPr lang="en-GB" sz="2400" dirty="0" err="1" smtClean="0">
                <a:solidFill>
                  <a:srgbClr val="006600"/>
                </a:solidFill>
                <a:cs typeface="Arial" charset="0"/>
              </a:rPr>
              <a:t>eg</a:t>
            </a:r>
            <a:r>
              <a:rPr lang="en-GB" sz="2400" dirty="0" smtClean="0">
                <a:solidFill>
                  <a:srgbClr val="006600"/>
                </a:solidFill>
                <a:cs typeface="Arial" charset="0"/>
              </a:rPr>
              <a:t>. market research course, applied sampling course</a:t>
            </a:r>
          </a:p>
          <a:p>
            <a:pPr algn="just" eaLnBrk="1" hangingPunct="1"/>
            <a:r>
              <a:rPr lang="en-GB" sz="2400" dirty="0" smtClean="0">
                <a:solidFill>
                  <a:srgbClr val="006600"/>
                </a:solidFill>
                <a:cs typeface="Arial" charset="0"/>
              </a:rPr>
              <a:t>We are trying to teach methods </a:t>
            </a:r>
            <a:r>
              <a:rPr lang="en-GB" sz="2400" dirty="0" smtClean="0">
                <a:solidFill>
                  <a:srgbClr val="006600"/>
                </a:solidFill>
                <a:cs typeface="Arial" charset="0"/>
              </a:rPr>
              <a:t>(</a:t>
            </a:r>
            <a:r>
              <a:rPr lang="en-GB" sz="2400" dirty="0" err="1" smtClean="0">
                <a:solidFill>
                  <a:srgbClr val="006600"/>
                </a:solidFill>
                <a:cs typeface="Arial" charset="0"/>
              </a:rPr>
              <a:t>eg</a:t>
            </a:r>
            <a:r>
              <a:rPr lang="en-GB" sz="2400" dirty="0" smtClean="0">
                <a:solidFill>
                  <a:srgbClr val="006600"/>
                </a:solidFill>
                <a:cs typeface="Arial" charset="0"/>
              </a:rPr>
              <a:t>. correspondence analysis)</a:t>
            </a:r>
            <a:r>
              <a:rPr lang="en-GB" sz="2400" dirty="0" smtClean="0">
                <a:solidFill>
                  <a:srgbClr val="006600"/>
                </a:solidFill>
                <a:cs typeface="Arial" charset="0"/>
              </a:rPr>
              <a:t> and </a:t>
            </a:r>
            <a:r>
              <a:rPr lang="en-GB" sz="2400" dirty="0" err="1" smtClean="0">
                <a:solidFill>
                  <a:srgbClr val="006600"/>
                </a:solidFill>
                <a:cs typeface="Arial" charset="0"/>
              </a:rPr>
              <a:t>softwares</a:t>
            </a:r>
            <a:r>
              <a:rPr lang="en-GB" sz="2400" dirty="0" smtClean="0">
                <a:solidFill>
                  <a:srgbClr val="006600"/>
                </a:solidFill>
                <a:cs typeface="Arial" charset="0"/>
              </a:rPr>
              <a:t> (Excel) that are frequently used on the market</a:t>
            </a:r>
          </a:p>
          <a:p>
            <a:pPr algn="just" eaLnBrk="1" hangingPunct="1"/>
            <a:endParaRPr lang="en-GB" sz="2400" dirty="0" smtClean="0">
              <a:solidFill>
                <a:srgbClr val="006600"/>
              </a:solidFill>
              <a:cs typeface="Arial" charset="0"/>
            </a:endParaRPr>
          </a:p>
          <a:p>
            <a:pPr algn="just" eaLnBrk="1" hangingPunct="1"/>
            <a:endParaRPr lang="en-GB" sz="2400" dirty="0" smtClean="0">
              <a:solidFill>
                <a:srgbClr val="006600"/>
              </a:solidFill>
              <a:cs typeface="Arial" charset="0"/>
            </a:endParaRPr>
          </a:p>
        </p:txBody>
      </p:sp>
      <p:sp>
        <p:nvSpPr>
          <p:cNvPr id="6" name="Rectangle 3"/>
          <p:cNvSpPr>
            <a:spLocks noGrp="1" noChangeArrowheads="1"/>
          </p:cNvSpPr>
          <p:nvPr>
            <p:ph type="title"/>
          </p:nvPr>
        </p:nvSpPr>
        <p:spPr>
          <a:xfrm>
            <a:off x="2700338" y="274638"/>
            <a:ext cx="5986462" cy="1138237"/>
          </a:xfrm>
        </p:spPr>
        <p:txBody>
          <a:bodyPr/>
          <a:lstStyle/>
          <a:p>
            <a:pPr eaLnBrk="1" hangingPunct="1"/>
            <a:r>
              <a:rPr lang="hu-HU" sz="3200" b="1" dirty="0" smtClean="0">
                <a:solidFill>
                  <a:srgbClr val="006600"/>
                </a:solidFill>
              </a:rPr>
              <a:t>Some possible solutions</a:t>
            </a:r>
            <a:endParaRPr lang="en-GB" sz="3200" b="1" dirty="0" smtClean="0">
              <a:solidFill>
                <a:srgbClr val="006600"/>
              </a:solidFill>
            </a:endParaRPr>
          </a:p>
        </p:txBody>
      </p:sp>
      <p:sp>
        <p:nvSpPr>
          <p:cNvPr id="7" name="TextBox 4"/>
          <p:cNvSpPr txBox="1">
            <a:spLocks noChangeArrowheads="1"/>
          </p:cNvSpPr>
          <p:nvPr/>
        </p:nvSpPr>
        <p:spPr bwMode="auto">
          <a:xfrm>
            <a:off x="3143240" y="1142984"/>
            <a:ext cx="5085046" cy="523220"/>
          </a:xfrm>
          <a:prstGeom prst="rect">
            <a:avLst/>
          </a:prstGeom>
          <a:noFill/>
          <a:ln w="9525">
            <a:noFill/>
            <a:miter lim="800000"/>
            <a:headEnd/>
            <a:tailEnd/>
          </a:ln>
        </p:spPr>
        <p:txBody>
          <a:bodyPr wrap="none">
            <a:spAutoFit/>
          </a:bodyPr>
          <a:lstStyle/>
          <a:p>
            <a:r>
              <a:rPr lang="hu-HU" sz="2800" b="1" i="1" dirty="0" smtClean="0">
                <a:solidFill>
                  <a:srgbClr val="006600"/>
                </a:solidFill>
              </a:rPr>
              <a:t>More business oriented knowledge</a:t>
            </a:r>
            <a:endParaRPr lang="en-GB" sz="2800" b="1" i="1" dirty="0">
              <a:solidFill>
                <a:srgbClr val="0066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ELTE Tatk ppt hatter angol fekvo"/>
          <p:cNvPicPr>
            <a:picLocks noChangeAspect="1" noChangeArrowheads="1"/>
          </p:cNvPicPr>
          <p:nvPr/>
        </p:nvPicPr>
        <p:blipFill>
          <a:blip r:embed="rId3"/>
          <a:srcRect/>
          <a:stretch>
            <a:fillRect/>
          </a:stretch>
        </p:blipFill>
        <p:spPr bwMode="auto">
          <a:xfrm>
            <a:off x="0" y="782638"/>
            <a:ext cx="9144000" cy="6102350"/>
          </a:xfrm>
          <a:prstGeom prst="rect">
            <a:avLst/>
          </a:prstGeom>
          <a:noFill/>
          <a:ln w="9525">
            <a:noFill/>
            <a:miter lim="800000"/>
            <a:headEnd/>
            <a:tailEnd/>
          </a:ln>
        </p:spPr>
      </p:pic>
      <p:sp>
        <p:nvSpPr>
          <p:cNvPr id="12292" name="Rectangle 4"/>
          <p:cNvSpPr>
            <a:spLocks noGrp="1" noChangeArrowheads="1"/>
          </p:cNvSpPr>
          <p:nvPr>
            <p:ph type="body" idx="1"/>
          </p:nvPr>
        </p:nvSpPr>
        <p:spPr>
          <a:xfrm>
            <a:off x="457200" y="2276475"/>
            <a:ext cx="8229600" cy="4105275"/>
          </a:xfrm>
        </p:spPr>
        <p:txBody>
          <a:bodyPr/>
          <a:lstStyle/>
          <a:p>
            <a:pPr algn="just" eaLnBrk="1" hangingPunct="1"/>
            <a:r>
              <a:rPr lang="en-GB" sz="2400" smtClean="0">
                <a:solidFill>
                  <a:srgbClr val="006600"/>
                </a:solidFill>
                <a:cs typeface="Arial" charset="0"/>
              </a:rPr>
              <a:t>On exercise courses theoretical knowledge is practiced on database from market research if possible</a:t>
            </a:r>
          </a:p>
          <a:p>
            <a:pPr algn="just" eaLnBrk="1" hangingPunct="1"/>
            <a:r>
              <a:rPr lang="en-GB" sz="2400" smtClean="0">
                <a:solidFill>
                  <a:srgbClr val="006600"/>
                </a:solidFill>
                <a:cs typeface="Arial" charset="0"/>
              </a:rPr>
              <a:t>On </a:t>
            </a:r>
            <a:r>
              <a:rPr lang="en-GB" sz="2400" smtClean="0">
                <a:solidFill>
                  <a:srgbClr val="006600"/>
                </a:solidFill>
                <a:cs typeface="Arial" charset="0"/>
              </a:rPr>
              <a:t>exercise </a:t>
            </a:r>
            <a:r>
              <a:rPr lang="en-GB" sz="2400" smtClean="0">
                <a:solidFill>
                  <a:srgbClr val="006600"/>
                </a:solidFill>
                <a:cs typeface="Arial" charset="0"/>
              </a:rPr>
              <a:t>courses</a:t>
            </a:r>
            <a:r>
              <a:rPr lang="en-GB" sz="2400" smtClean="0">
                <a:solidFill>
                  <a:srgbClr val="006600"/>
                </a:solidFill>
                <a:cs typeface="Arial" charset="0"/>
              </a:rPr>
              <a:t> of theoretical courses students are practicing on more software that are popular on the market (SPSS, Stata, Excel), not only in R</a:t>
            </a:r>
          </a:p>
          <a:p>
            <a:pPr algn="just" eaLnBrk="1" hangingPunct="1"/>
            <a:endParaRPr lang="en-GB" sz="2400" smtClean="0">
              <a:solidFill>
                <a:srgbClr val="006600"/>
              </a:solidFill>
              <a:cs typeface="Arial" charset="0"/>
            </a:endParaRPr>
          </a:p>
        </p:txBody>
      </p:sp>
      <p:sp>
        <p:nvSpPr>
          <p:cNvPr id="6" name="Rectangle 3"/>
          <p:cNvSpPr>
            <a:spLocks noGrp="1" noChangeArrowheads="1"/>
          </p:cNvSpPr>
          <p:nvPr>
            <p:ph type="title"/>
          </p:nvPr>
        </p:nvSpPr>
        <p:spPr>
          <a:xfrm>
            <a:off x="2700338" y="274638"/>
            <a:ext cx="5986462" cy="1138237"/>
          </a:xfrm>
        </p:spPr>
        <p:txBody>
          <a:bodyPr/>
          <a:lstStyle/>
          <a:p>
            <a:pPr eaLnBrk="1" hangingPunct="1"/>
            <a:r>
              <a:rPr lang="hu-HU" sz="3200" b="1" dirty="0" smtClean="0">
                <a:solidFill>
                  <a:srgbClr val="006600"/>
                </a:solidFill>
              </a:rPr>
              <a:t>Some possible solutions</a:t>
            </a:r>
            <a:endParaRPr lang="en-GB" sz="3200" b="1" dirty="0" smtClean="0">
              <a:solidFill>
                <a:srgbClr val="006600"/>
              </a:solidFill>
            </a:endParaRPr>
          </a:p>
        </p:txBody>
      </p:sp>
      <p:sp>
        <p:nvSpPr>
          <p:cNvPr id="7" name="TextBox 4"/>
          <p:cNvSpPr txBox="1">
            <a:spLocks noChangeArrowheads="1"/>
          </p:cNvSpPr>
          <p:nvPr/>
        </p:nvSpPr>
        <p:spPr bwMode="auto">
          <a:xfrm>
            <a:off x="3143240" y="1142984"/>
            <a:ext cx="5346335" cy="523220"/>
          </a:xfrm>
          <a:prstGeom prst="rect">
            <a:avLst/>
          </a:prstGeom>
          <a:noFill/>
          <a:ln w="9525">
            <a:noFill/>
            <a:miter lim="800000"/>
            <a:headEnd/>
            <a:tailEnd/>
          </a:ln>
        </p:spPr>
        <p:txBody>
          <a:bodyPr wrap="none">
            <a:spAutoFit/>
          </a:bodyPr>
          <a:lstStyle/>
          <a:p>
            <a:r>
              <a:rPr lang="hu-HU" sz="2800" b="1" i="1" dirty="0" smtClean="0">
                <a:solidFill>
                  <a:srgbClr val="006600"/>
                </a:solidFill>
              </a:rPr>
              <a:t>Linkage between theory and practice</a:t>
            </a:r>
            <a:endParaRPr lang="en-GB" sz="2800" b="1" i="1" dirty="0">
              <a:solidFill>
                <a:srgbClr val="0066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ELTE Tatk ppt hatter angol fekvo"/>
          <p:cNvPicPr>
            <a:picLocks noChangeAspect="1" noChangeArrowheads="1"/>
          </p:cNvPicPr>
          <p:nvPr/>
        </p:nvPicPr>
        <p:blipFill>
          <a:blip r:embed="rId3"/>
          <a:srcRect/>
          <a:stretch>
            <a:fillRect/>
          </a:stretch>
        </p:blipFill>
        <p:spPr bwMode="auto">
          <a:xfrm>
            <a:off x="0" y="782638"/>
            <a:ext cx="9144000" cy="6102350"/>
          </a:xfrm>
          <a:prstGeom prst="rect">
            <a:avLst/>
          </a:prstGeom>
          <a:noFill/>
          <a:ln w="9525">
            <a:noFill/>
            <a:miter lim="800000"/>
            <a:headEnd/>
            <a:tailEnd/>
          </a:ln>
        </p:spPr>
      </p:pic>
      <p:sp>
        <p:nvSpPr>
          <p:cNvPr id="12292" name="Rectangle 4"/>
          <p:cNvSpPr>
            <a:spLocks noGrp="1" noChangeArrowheads="1"/>
          </p:cNvSpPr>
          <p:nvPr>
            <p:ph type="body" idx="1"/>
          </p:nvPr>
        </p:nvSpPr>
        <p:spPr>
          <a:xfrm>
            <a:off x="457200" y="2276475"/>
            <a:ext cx="8229600" cy="4105275"/>
          </a:xfrm>
        </p:spPr>
        <p:txBody>
          <a:bodyPr/>
          <a:lstStyle/>
          <a:p>
            <a:pPr algn="just" eaLnBrk="1" hangingPunct="1"/>
            <a:r>
              <a:rPr lang="en-GB" sz="2400" smtClean="0">
                <a:solidFill>
                  <a:srgbClr val="006600"/>
                </a:solidFill>
                <a:cs typeface="Arial" charset="0"/>
              </a:rPr>
              <a:t>We are collecting and comparing course materials to enhance harmony among courses (teachers have freedom of teaching in the frame of curricula)</a:t>
            </a:r>
          </a:p>
          <a:p>
            <a:pPr algn="just" eaLnBrk="1" hangingPunct="1"/>
            <a:r>
              <a:rPr lang="en-GB" sz="2400" smtClean="0">
                <a:solidFill>
                  <a:srgbClr val="006600"/>
                </a:solidFill>
                <a:cs typeface="Arial" charset="0"/>
              </a:rPr>
              <a:t>We are planning to regularly ask students about difficulties, opinions, suggestions</a:t>
            </a:r>
          </a:p>
          <a:p>
            <a:pPr algn="just" eaLnBrk="1" hangingPunct="1"/>
            <a:r>
              <a:rPr lang="en-GB" sz="2400" smtClean="0">
                <a:solidFill>
                  <a:srgbClr val="006600"/>
                </a:solidFill>
                <a:cs typeface="Arial" charset="0"/>
              </a:rPr>
              <a:t>We are planning to ask all graduated students (including from Survey Statistics Specialization) about usage of their knowledge and success</a:t>
            </a:r>
            <a:endParaRPr lang="en-GB" sz="2400" smtClean="0">
              <a:solidFill>
                <a:srgbClr val="006600"/>
              </a:solidFill>
              <a:cs typeface="Arial" charset="0"/>
            </a:endParaRPr>
          </a:p>
        </p:txBody>
      </p:sp>
      <p:sp>
        <p:nvSpPr>
          <p:cNvPr id="6" name="Rectangle 3"/>
          <p:cNvSpPr>
            <a:spLocks noGrp="1" noChangeArrowheads="1"/>
          </p:cNvSpPr>
          <p:nvPr>
            <p:ph type="title"/>
          </p:nvPr>
        </p:nvSpPr>
        <p:spPr>
          <a:xfrm>
            <a:off x="2700338" y="274638"/>
            <a:ext cx="5986462" cy="1138237"/>
          </a:xfrm>
        </p:spPr>
        <p:txBody>
          <a:bodyPr/>
          <a:lstStyle/>
          <a:p>
            <a:pPr eaLnBrk="1" hangingPunct="1"/>
            <a:r>
              <a:rPr lang="hu-HU" sz="3200" b="1" dirty="0" smtClean="0">
                <a:solidFill>
                  <a:srgbClr val="006600"/>
                </a:solidFill>
              </a:rPr>
              <a:t>Some possible solutions</a:t>
            </a:r>
            <a:endParaRPr lang="en-GB" sz="3200" b="1" dirty="0" smtClean="0">
              <a:solidFill>
                <a:srgbClr val="006600"/>
              </a:solidFill>
            </a:endParaRPr>
          </a:p>
        </p:txBody>
      </p:sp>
      <p:sp>
        <p:nvSpPr>
          <p:cNvPr id="7" name="TextBox 4"/>
          <p:cNvSpPr txBox="1">
            <a:spLocks noChangeArrowheads="1"/>
          </p:cNvSpPr>
          <p:nvPr/>
        </p:nvSpPr>
        <p:spPr bwMode="auto">
          <a:xfrm>
            <a:off x="3358406" y="1142984"/>
            <a:ext cx="4642618" cy="523220"/>
          </a:xfrm>
          <a:prstGeom prst="rect">
            <a:avLst/>
          </a:prstGeom>
          <a:noFill/>
          <a:ln w="9525">
            <a:noFill/>
            <a:miter lim="800000"/>
            <a:headEnd/>
            <a:tailEnd/>
          </a:ln>
        </p:spPr>
        <p:txBody>
          <a:bodyPr wrap="none">
            <a:spAutoFit/>
          </a:bodyPr>
          <a:lstStyle/>
          <a:p>
            <a:r>
              <a:rPr lang="hu-HU" sz="2800" b="1" i="1" dirty="0" smtClean="0">
                <a:solidFill>
                  <a:srgbClr val="006600"/>
                </a:solidFill>
              </a:rPr>
              <a:t>Finding solutions and problems</a:t>
            </a:r>
            <a:endParaRPr lang="en-GB" sz="2800" b="1" i="1" dirty="0">
              <a:solidFill>
                <a:srgbClr val="0066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ELTE Tatk ppt hatter angol fekvo"/>
          <p:cNvPicPr>
            <a:picLocks noChangeAspect="1" noChangeArrowheads="1"/>
          </p:cNvPicPr>
          <p:nvPr/>
        </p:nvPicPr>
        <p:blipFill>
          <a:blip r:embed="rId3"/>
          <a:srcRect/>
          <a:stretch>
            <a:fillRect/>
          </a:stretch>
        </p:blipFill>
        <p:spPr bwMode="auto">
          <a:xfrm>
            <a:off x="0" y="782638"/>
            <a:ext cx="9144000" cy="6102350"/>
          </a:xfrm>
          <a:prstGeom prst="rect">
            <a:avLst/>
          </a:prstGeom>
          <a:noFill/>
          <a:ln w="9525">
            <a:noFill/>
            <a:miter lim="800000"/>
            <a:headEnd/>
            <a:tailEnd/>
          </a:ln>
        </p:spPr>
      </p:pic>
      <p:sp>
        <p:nvSpPr>
          <p:cNvPr id="13315" name="Rectangle 3"/>
          <p:cNvSpPr>
            <a:spLocks noGrp="1" noChangeArrowheads="1"/>
          </p:cNvSpPr>
          <p:nvPr>
            <p:ph type="title"/>
          </p:nvPr>
        </p:nvSpPr>
        <p:spPr>
          <a:xfrm>
            <a:off x="2700338" y="274638"/>
            <a:ext cx="5986462" cy="1138237"/>
          </a:xfrm>
        </p:spPr>
        <p:txBody>
          <a:bodyPr/>
          <a:lstStyle/>
          <a:p>
            <a:pPr eaLnBrk="1" hangingPunct="1"/>
            <a:r>
              <a:rPr lang="en-GB" b="1" dirty="0" smtClean="0">
                <a:solidFill>
                  <a:srgbClr val="006600"/>
                </a:solidFill>
              </a:rPr>
              <a:t>Topics</a:t>
            </a:r>
          </a:p>
        </p:txBody>
      </p:sp>
      <p:sp>
        <p:nvSpPr>
          <p:cNvPr id="13316" name="Rectangle 4"/>
          <p:cNvSpPr>
            <a:spLocks noGrp="1" noChangeArrowheads="1"/>
          </p:cNvSpPr>
          <p:nvPr>
            <p:ph type="body" idx="1"/>
          </p:nvPr>
        </p:nvSpPr>
        <p:spPr>
          <a:xfrm>
            <a:off x="457200" y="2276475"/>
            <a:ext cx="8229600" cy="4105275"/>
          </a:xfrm>
        </p:spPr>
        <p:txBody>
          <a:bodyPr/>
          <a:lstStyle/>
          <a:p>
            <a:pPr eaLnBrk="1" hangingPunct="1"/>
            <a:r>
              <a:rPr lang="en-GB" sz="2800" dirty="0" smtClean="0">
                <a:solidFill>
                  <a:srgbClr val="66FF99"/>
                </a:solidFill>
              </a:rPr>
              <a:t>Introduction</a:t>
            </a:r>
          </a:p>
          <a:p>
            <a:pPr eaLnBrk="1" hangingPunct="1"/>
            <a:r>
              <a:rPr lang="en-GB" sz="2800" dirty="0" smtClean="0">
                <a:solidFill>
                  <a:srgbClr val="66FF99"/>
                </a:solidFill>
              </a:rPr>
              <a:t>Criteria of analysis</a:t>
            </a:r>
          </a:p>
          <a:p>
            <a:pPr eaLnBrk="1" hangingPunct="1"/>
            <a:r>
              <a:rPr lang="en-GB" sz="2800" dirty="0" smtClean="0">
                <a:solidFill>
                  <a:srgbClr val="66FF99"/>
                </a:solidFill>
              </a:rPr>
              <a:t>Sources</a:t>
            </a:r>
            <a:endParaRPr lang="en-GB" sz="2800" dirty="0" smtClean="0">
              <a:solidFill>
                <a:srgbClr val="66FF99"/>
              </a:solidFill>
            </a:endParaRPr>
          </a:p>
          <a:p>
            <a:pPr eaLnBrk="1" hangingPunct="1"/>
            <a:r>
              <a:rPr lang="en-GB" sz="2800" dirty="0" smtClean="0">
                <a:solidFill>
                  <a:srgbClr val="66FF99"/>
                </a:solidFill>
              </a:rPr>
              <a:t>Bologna system and before</a:t>
            </a:r>
          </a:p>
          <a:p>
            <a:pPr eaLnBrk="1" hangingPunct="1"/>
            <a:r>
              <a:rPr lang="en-GB" sz="2800" dirty="0" smtClean="0">
                <a:solidFill>
                  <a:srgbClr val="66FF99"/>
                </a:solidFill>
              </a:rPr>
              <a:t>Comparing </a:t>
            </a:r>
            <a:r>
              <a:rPr lang="en-GB" sz="2800" dirty="0" smtClean="0">
                <a:solidFill>
                  <a:srgbClr val="66FF99"/>
                </a:solidFill>
              </a:rPr>
              <a:t>Survey Statistics MSc and Specialization</a:t>
            </a:r>
            <a:endParaRPr lang="en-GB" sz="2800" dirty="0" smtClean="0">
              <a:solidFill>
                <a:srgbClr val="66FF99"/>
              </a:solidFill>
            </a:endParaRPr>
          </a:p>
          <a:p>
            <a:pPr eaLnBrk="1" hangingPunct="1"/>
            <a:r>
              <a:rPr lang="en-GB" sz="2800" dirty="0" smtClean="0">
                <a:solidFill>
                  <a:srgbClr val="66FF99"/>
                </a:solidFill>
              </a:rPr>
              <a:t>Some possible solutions</a:t>
            </a:r>
            <a:endParaRPr lang="en-GB" sz="2800" dirty="0" smtClean="0">
              <a:solidFill>
                <a:srgbClr val="66FF99"/>
              </a:solidFill>
            </a:endParaRPr>
          </a:p>
          <a:p>
            <a:pPr eaLnBrk="1" hangingPunct="1"/>
            <a:r>
              <a:rPr lang="en-GB" sz="2800" dirty="0" smtClean="0">
                <a:solidFill>
                  <a:srgbClr val="006600"/>
                </a:solidFill>
              </a:rPr>
              <a:t>Summary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ELTE Tatk ppt hatter angol fekvo"/>
          <p:cNvPicPr>
            <a:picLocks noChangeAspect="1" noChangeArrowheads="1"/>
          </p:cNvPicPr>
          <p:nvPr/>
        </p:nvPicPr>
        <p:blipFill>
          <a:blip r:embed="rId3"/>
          <a:srcRect/>
          <a:stretch>
            <a:fillRect/>
          </a:stretch>
        </p:blipFill>
        <p:spPr bwMode="auto">
          <a:xfrm>
            <a:off x="0" y="782638"/>
            <a:ext cx="9144000" cy="6102350"/>
          </a:xfrm>
          <a:prstGeom prst="rect">
            <a:avLst/>
          </a:prstGeom>
          <a:noFill/>
          <a:ln w="9525">
            <a:noFill/>
            <a:miter lim="800000"/>
            <a:headEnd/>
            <a:tailEnd/>
          </a:ln>
        </p:spPr>
      </p:pic>
      <p:sp>
        <p:nvSpPr>
          <p:cNvPr id="12291" name="Rectangle 3"/>
          <p:cNvSpPr>
            <a:spLocks noGrp="1" noChangeArrowheads="1"/>
          </p:cNvSpPr>
          <p:nvPr>
            <p:ph type="title"/>
          </p:nvPr>
        </p:nvSpPr>
        <p:spPr>
          <a:xfrm>
            <a:off x="2700338" y="274638"/>
            <a:ext cx="5986462" cy="1138237"/>
          </a:xfrm>
        </p:spPr>
        <p:txBody>
          <a:bodyPr/>
          <a:lstStyle/>
          <a:p>
            <a:pPr eaLnBrk="1" hangingPunct="1"/>
            <a:r>
              <a:rPr lang="hu-HU" sz="4000" b="1" dirty="0" smtClean="0">
                <a:solidFill>
                  <a:srgbClr val="006600"/>
                </a:solidFill>
              </a:rPr>
              <a:t>Summary</a:t>
            </a:r>
            <a:endParaRPr lang="en-GB" sz="4000" b="1" dirty="0" smtClean="0">
              <a:solidFill>
                <a:srgbClr val="006600"/>
              </a:solidFill>
            </a:endParaRPr>
          </a:p>
        </p:txBody>
      </p:sp>
      <p:sp>
        <p:nvSpPr>
          <p:cNvPr id="12292" name="Rectangle 4"/>
          <p:cNvSpPr>
            <a:spLocks noGrp="1" noChangeArrowheads="1"/>
          </p:cNvSpPr>
          <p:nvPr>
            <p:ph type="body" idx="1"/>
          </p:nvPr>
        </p:nvSpPr>
        <p:spPr>
          <a:xfrm>
            <a:off x="457200" y="2276475"/>
            <a:ext cx="8229600" cy="4105275"/>
          </a:xfrm>
        </p:spPr>
        <p:txBody>
          <a:bodyPr/>
          <a:lstStyle/>
          <a:p>
            <a:pPr algn="just" eaLnBrk="1" hangingPunct="1"/>
            <a:r>
              <a:rPr lang="en-GB" sz="2400" smtClean="0">
                <a:solidFill>
                  <a:srgbClr val="006600"/>
                </a:solidFill>
                <a:cs typeface="Arial" charset="0"/>
              </a:rPr>
              <a:t>The </a:t>
            </a:r>
            <a:r>
              <a:rPr lang="en-GB" sz="2400" smtClean="0">
                <a:solidFill>
                  <a:srgbClr val="006600"/>
                </a:solidFill>
                <a:cs typeface="Arial" charset="0"/>
              </a:rPr>
              <a:t>shorter the </a:t>
            </a:r>
            <a:r>
              <a:rPr lang="en-GB" sz="2400" smtClean="0">
                <a:solidFill>
                  <a:srgbClr val="006600"/>
                </a:solidFill>
                <a:cs typeface="Arial" charset="0"/>
              </a:rPr>
              <a:t>curricula </a:t>
            </a:r>
            <a:r>
              <a:rPr lang="en-GB" sz="2400" smtClean="0">
                <a:solidFill>
                  <a:srgbClr val="006600"/>
                </a:solidFill>
                <a:cs typeface="Arial" charset="0"/>
              </a:rPr>
              <a:t>the harder to </a:t>
            </a:r>
            <a:r>
              <a:rPr lang="en-GB" sz="2400" smtClean="0">
                <a:solidFill>
                  <a:srgbClr val="006600"/>
                </a:solidFill>
                <a:cs typeface="Arial" charset="0"/>
              </a:rPr>
              <a:t>level </a:t>
            </a:r>
            <a:r>
              <a:rPr lang="en-GB" sz="2400" smtClean="0">
                <a:solidFill>
                  <a:srgbClr val="006600"/>
                </a:solidFill>
                <a:cs typeface="Arial" charset="0"/>
              </a:rPr>
              <a:t>knowledge</a:t>
            </a:r>
            <a:r>
              <a:rPr lang="en-GB" sz="2400" smtClean="0">
                <a:solidFill>
                  <a:srgbClr val="006600"/>
                </a:solidFill>
                <a:cs typeface="Arial" charset="0"/>
              </a:rPr>
              <a:t> – but talented students can be used for peer training (there other students don’t fear to ask)</a:t>
            </a:r>
          </a:p>
          <a:p>
            <a:pPr algn="just" eaLnBrk="1" hangingPunct="1"/>
            <a:r>
              <a:rPr lang="en-GB" sz="2400" smtClean="0">
                <a:solidFill>
                  <a:srgbClr val="006600"/>
                </a:solidFill>
                <a:cs typeface="Arial" charset="0"/>
              </a:rPr>
              <a:t>Teaching statistics must find its way to business as well especially in circumstances of economic hardness (e.g. high </a:t>
            </a:r>
            <a:r>
              <a:rPr lang="en-GB" sz="2400" smtClean="0">
                <a:solidFill>
                  <a:srgbClr val="006600"/>
                </a:solidFill>
                <a:cs typeface="Arial" charset="0"/>
              </a:rPr>
              <a:t>unemployment</a:t>
            </a:r>
            <a:r>
              <a:rPr lang="en-GB" sz="2400" smtClean="0">
                <a:solidFill>
                  <a:srgbClr val="006600"/>
                </a:solidFill>
                <a:cs typeface="Arial" charset="0"/>
              </a:rPr>
              <a:t>)</a:t>
            </a:r>
            <a:r>
              <a:rPr lang="en-GB" sz="2400" smtClean="0">
                <a:solidFill>
                  <a:srgbClr val="006600"/>
                </a:solidFill>
                <a:cs typeface="Arial" charset="0"/>
              </a:rPr>
              <a:t> – teachers from the market (eg. ex students) can help a lot (and maybe cheap)</a:t>
            </a:r>
          </a:p>
          <a:p>
            <a:pPr algn="just" eaLnBrk="1" hangingPunct="1"/>
            <a:r>
              <a:rPr lang="en-GB" sz="2400" smtClean="0">
                <a:solidFill>
                  <a:srgbClr val="006600"/>
                </a:solidFill>
                <a:cs typeface="Arial" charset="0"/>
              </a:rPr>
              <a:t>A curriculum never can be finished – it worth to make survey among students and even </a:t>
            </a:r>
            <a:r>
              <a:rPr lang="en-GB" sz="2400" smtClean="0">
                <a:solidFill>
                  <a:srgbClr val="006600"/>
                </a:solidFill>
                <a:cs typeface="Arial" charset="0"/>
              </a:rPr>
              <a:t>teachers</a:t>
            </a:r>
          </a:p>
          <a:p>
            <a:pPr algn="just" eaLnBrk="1" hangingPunct="1"/>
            <a:endParaRPr lang="en-GB" sz="2400" smtClean="0">
              <a:solidFill>
                <a:srgbClr val="006600"/>
              </a:solidFill>
              <a:cs typeface="Arial"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ELTE Tatk ppt hatter angol fekvo"/>
          <p:cNvPicPr>
            <a:picLocks noChangeAspect="1" noChangeArrowheads="1"/>
          </p:cNvPicPr>
          <p:nvPr/>
        </p:nvPicPr>
        <p:blipFill>
          <a:blip r:embed="rId3"/>
          <a:srcRect/>
          <a:stretch>
            <a:fillRect/>
          </a:stretch>
        </p:blipFill>
        <p:spPr bwMode="auto">
          <a:xfrm>
            <a:off x="0" y="782638"/>
            <a:ext cx="9144000" cy="6102350"/>
          </a:xfrm>
          <a:prstGeom prst="rect">
            <a:avLst/>
          </a:prstGeom>
          <a:noFill/>
          <a:ln w="9525">
            <a:noFill/>
            <a:miter lim="800000"/>
            <a:headEnd/>
            <a:tailEnd/>
          </a:ln>
        </p:spPr>
      </p:pic>
      <p:sp>
        <p:nvSpPr>
          <p:cNvPr id="13316" name="Rectangle 4"/>
          <p:cNvSpPr>
            <a:spLocks noGrp="1" noChangeArrowheads="1"/>
          </p:cNvSpPr>
          <p:nvPr>
            <p:ph type="body" idx="1"/>
          </p:nvPr>
        </p:nvSpPr>
        <p:spPr>
          <a:xfrm>
            <a:off x="457200" y="2276475"/>
            <a:ext cx="8229600" cy="4105275"/>
          </a:xfrm>
        </p:spPr>
        <p:txBody>
          <a:bodyPr/>
          <a:lstStyle/>
          <a:p>
            <a:pPr algn="ctr" eaLnBrk="1" hangingPunct="1">
              <a:buNone/>
            </a:pPr>
            <a:endParaRPr lang="hu-HU" sz="3600" dirty="0" smtClean="0">
              <a:solidFill>
                <a:srgbClr val="006600"/>
              </a:solidFill>
            </a:endParaRPr>
          </a:p>
          <a:p>
            <a:pPr algn="ctr" eaLnBrk="1" hangingPunct="1">
              <a:buNone/>
            </a:pPr>
            <a:r>
              <a:rPr lang="hu-HU" sz="4000" b="1" dirty="0" smtClean="0">
                <a:solidFill>
                  <a:srgbClr val="006600"/>
                </a:solidFill>
              </a:rPr>
              <a:t>Thank you for your attention!</a:t>
            </a:r>
          </a:p>
          <a:p>
            <a:pPr algn="ctr" eaLnBrk="1" hangingPunct="1">
              <a:buNone/>
            </a:pPr>
            <a:endParaRPr lang="hu-HU" sz="3600" dirty="0" smtClean="0">
              <a:solidFill>
                <a:srgbClr val="006600"/>
              </a:solidFill>
            </a:endParaRPr>
          </a:p>
          <a:p>
            <a:pPr algn="ctr" eaLnBrk="1" hangingPunct="1">
              <a:buNone/>
            </a:pPr>
            <a:r>
              <a:rPr lang="hu-HU" sz="2800" dirty="0" smtClean="0">
                <a:solidFill>
                  <a:srgbClr val="006600"/>
                </a:solidFill>
                <a:hlinkClick r:id="rId4"/>
              </a:rPr>
              <a:t>d</a:t>
            </a:r>
            <a:r>
              <a:rPr lang="hu-HU" sz="2800" dirty="0" smtClean="0">
                <a:solidFill>
                  <a:srgbClr val="006600"/>
                </a:solidFill>
                <a:hlinkClick r:id="rId4"/>
              </a:rPr>
              <a:t>r.david.simon@gmail.com</a:t>
            </a:r>
            <a:r>
              <a:rPr lang="hu-HU" sz="2800" dirty="0" smtClean="0">
                <a:solidFill>
                  <a:srgbClr val="006600"/>
                </a:solidFill>
              </a:rPr>
              <a:t> </a:t>
            </a:r>
            <a:endParaRPr lang="en-GB" sz="2800" dirty="0" smtClean="0">
              <a:solidFill>
                <a:srgbClr val="0066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ELTE Tatk ppt hatter angol fekvo"/>
          <p:cNvPicPr>
            <a:picLocks noChangeAspect="1" noChangeArrowheads="1"/>
          </p:cNvPicPr>
          <p:nvPr/>
        </p:nvPicPr>
        <p:blipFill>
          <a:blip r:embed="rId3"/>
          <a:srcRect/>
          <a:stretch>
            <a:fillRect/>
          </a:stretch>
        </p:blipFill>
        <p:spPr bwMode="auto">
          <a:xfrm>
            <a:off x="0" y="782638"/>
            <a:ext cx="9144000" cy="6102350"/>
          </a:xfrm>
          <a:prstGeom prst="rect">
            <a:avLst/>
          </a:prstGeom>
          <a:noFill/>
          <a:ln w="9525">
            <a:noFill/>
            <a:miter lim="800000"/>
            <a:headEnd/>
            <a:tailEnd/>
          </a:ln>
        </p:spPr>
      </p:pic>
      <p:sp>
        <p:nvSpPr>
          <p:cNvPr id="4099" name="Rectangle 3"/>
          <p:cNvSpPr>
            <a:spLocks noGrp="1" noChangeArrowheads="1"/>
          </p:cNvSpPr>
          <p:nvPr>
            <p:ph type="title"/>
          </p:nvPr>
        </p:nvSpPr>
        <p:spPr>
          <a:xfrm>
            <a:off x="2700338" y="274638"/>
            <a:ext cx="5986462" cy="1138237"/>
          </a:xfrm>
        </p:spPr>
        <p:txBody>
          <a:bodyPr/>
          <a:lstStyle/>
          <a:p>
            <a:pPr eaLnBrk="1" hangingPunct="1"/>
            <a:r>
              <a:rPr lang="en-GB" b="1" smtClean="0">
                <a:solidFill>
                  <a:srgbClr val="006600"/>
                </a:solidFill>
              </a:rPr>
              <a:t>Topics</a:t>
            </a:r>
          </a:p>
        </p:txBody>
      </p:sp>
      <p:sp>
        <p:nvSpPr>
          <p:cNvPr id="4100" name="Rectangle 4"/>
          <p:cNvSpPr>
            <a:spLocks noGrp="1" noChangeArrowheads="1"/>
          </p:cNvSpPr>
          <p:nvPr>
            <p:ph type="body" idx="1"/>
          </p:nvPr>
        </p:nvSpPr>
        <p:spPr>
          <a:xfrm>
            <a:off x="457200" y="2276475"/>
            <a:ext cx="8229600" cy="4105275"/>
          </a:xfrm>
        </p:spPr>
        <p:txBody>
          <a:bodyPr/>
          <a:lstStyle/>
          <a:p>
            <a:pPr eaLnBrk="1" hangingPunct="1"/>
            <a:r>
              <a:rPr lang="en-GB" sz="2800" smtClean="0">
                <a:solidFill>
                  <a:srgbClr val="006600"/>
                </a:solidFill>
              </a:rPr>
              <a:t>Introduction</a:t>
            </a:r>
          </a:p>
          <a:p>
            <a:pPr eaLnBrk="1" hangingPunct="1"/>
            <a:r>
              <a:rPr lang="en-GB" sz="2800" smtClean="0">
                <a:solidFill>
                  <a:srgbClr val="66FF99"/>
                </a:solidFill>
              </a:rPr>
              <a:t>Criteria of analysis</a:t>
            </a:r>
          </a:p>
          <a:p>
            <a:pPr eaLnBrk="1" hangingPunct="1"/>
            <a:r>
              <a:rPr lang="en-GB" sz="2800" smtClean="0">
                <a:solidFill>
                  <a:srgbClr val="66FF99"/>
                </a:solidFill>
              </a:rPr>
              <a:t>Sources</a:t>
            </a:r>
            <a:endParaRPr lang="en-GB" sz="2800" smtClean="0">
              <a:solidFill>
                <a:srgbClr val="66FF99"/>
              </a:solidFill>
            </a:endParaRPr>
          </a:p>
          <a:p>
            <a:pPr eaLnBrk="1" hangingPunct="1"/>
            <a:r>
              <a:rPr lang="en-GB" sz="2800" smtClean="0">
                <a:solidFill>
                  <a:srgbClr val="66FF99"/>
                </a:solidFill>
              </a:rPr>
              <a:t>Bologna system and before</a:t>
            </a:r>
          </a:p>
          <a:p>
            <a:pPr eaLnBrk="1" hangingPunct="1"/>
            <a:r>
              <a:rPr lang="en-GB" sz="2800" smtClean="0">
                <a:solidFill>
                  <a:srgbClr val="66FF99"/>
                </a:solidFill>
              </a:rPr>
              <a:t>Comparing Survey </a:t>
            </a:r>
            <a:r>
              <a:rPr lang="en-GB" sz="2800" smtClean="0">
                <a:solidFill>
                  <a:srgbClr val="66FF99"/>
                </a:solidFill>
              </a:rPr>
              <a:t>Statistics </a:t>
            </a:r>
            <a:r>
              <a:rPr lang="en-GB" sz="2800" smtClean="0">
                <a:solidFill>
                  <a:srgbClr val="66FF99"/>
                </a:solidFill>
              </a:rPr>
              <a:t>M</a:t>
            </a:r>
            <a:r>
              <a:rPr lang="en-GB" sz="2800" smtClean="0">
                <a:solidFill>
                  <a:srgbClr val="66FF99"/>
                </a:solidFill>
              </a:rPr>
              <a:t>Sc </a:t>
            </a:r>
            <a:r>
              <a:rPr lang="en-GB" sz="2800" smtClean="0">
                <a:solidFill>
                  <a:srgbClr val="66FF99"/>
                </a:solidFill>
              </a:rPr>
              <a:t>and Specialization</a:t>
            </a:r>
          </a:p>
          <a:p>
            <a:pPr eaLnBrk="1" hangingPunct="1"/>
            <a:r>
              <a:rPr lang="en-GB" sz="2800" smtClean="0">
                <a:solidFill>
                  <a:srgbClr val="66FF99"/>
                </a:solidFill>
              </a:rPr>
              <a:t>Some </a:t>
            </a:r>
            <a:r>
              <a:rPr lang="en-GB" sz="2800" smtClean="0">
                <a:solidFill>
                  <a:srgbClr val="66FF99"/>
                </a:solidFill>
              </a:rPr>
              <a:t>possible </a:t>
            </a:r>
            <a:r>
              <a:rPr lang="en-GB" sz="2800" smtClean="0">
                <a:solidFill>
                  <a:srgbClr val="66FF99"/>
                </a:solidFill>
              </a:rPr>
              <a:t>solution</a:t>
            </a:r>
            <a:r>
              <a:rPr lang="en-GB" sz="2800" smtClean="0">
                <a:solidFill>
                  <a:srgbClr val="66FF99"/>
                </a:solidFill>
              </a:rPr>
              <a:t>s </a:t>
            </a:r>
          </a:p>
          <a:p>
            <a:pPr eaLnBrk="1" hangingPunct="1"/>
            <a:r>
              <a:rPr lang="en-GB" sz="2800" smtClean="0">
                <a:solidFill>
                  <a:srgbClr val="66FF99"/>
                </a:solidFill>
              </a:rPr>
              <a:t>Summary</a:t>
            </a:r>
            <a:endParaRPr lang="en-GB" sz="2800" smtClean="0">
              <a:solidFill>
                <a:srgbClr val="66FF99"/>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ELTE Tatk ppt hatter angol fekvo"/>
          <p:cNvPicPr>
            <a:picLocks noChangeAspect="1" noChangeArrowheads="1"/>
          </p:cNvPicPr>
          <p:nvPr/>
        </p:nvPicPr>
        <p:blipFill>
          <a:blip r:embed="rId3"/>
          <a:srcRect/>
          <a:stretch>
            <a:fillRect/>
          </a:stretch>
        </p:blipFill>
        <p:spPr bwMode="auto">
          <a:xfrm>
            <a:off x="0" y="782638"/>
            <a:ext cx="9144000" cy="6102350"/>
          </a:xfrm>
          <a:prstGeom prst="rect">
            <a:avLst/>
          </a:prstGeom>
          <a:noFill/>
          <a:ln w="9525">
            <a:noFill/>
            <a:miter lim="800000"/>
            <a:headEnd/>
            <a:tailEnd/>
          </a:ln>
        </p:spPr>
      </p:pic>
      <p:sp>
        <p:nvSpPr>
          <p:cNvPr id="5123" name="Rectangle 3"/>
          <p:cNvSpPr>
            <a:spLocks noGrp="1" noChangeArrowheads="1"/>
          </p:cNvSpPr>
          <p:nvPr>
            <p:ph type="title"/>
          </p:nvPr>
        </p:nvSpPr>
        <p:spPr>
          <a:xfrm>
            <a:off x="2700338" y="274638"/>
            <a:ext cx="5986462" cy="1138237"/>
          </a:xfrm>
        </p:spPr>
        <p:txBody>
          <a:bodyPr/>
          <a:lstStyle/>
          <a:p>
            <a:pPr eaLnBrk="1" hangingPunct="1"/>
            <a:r>
              <a:rPr lang="en-GB" b="1" smtClean="0">
                <a:solidFill>
                  <a:srgbClr val="006600"/>
                </a:solidFill>
              </a:rPr>
              <a:t>Introduction</a:t>
            </a:r>
          </a:p>
        </p:txBody>
      </p:sp>
      <p:sp>
        <p:nvSpPr>
          <p:cNvPr id="5124" name="Rectangle 4"/>
          <p:cNvSpPr>
            <a:spLocks noGrp="1" noChangeArrowheads="1"/>
          </p:cNvSpPr>
          <p:nvPr>
            <p:ph type="body" idx="1"/>
          </p:nvPr>
        </p:nvSpPr>
        <p:spPr>
          <a:xfrm>
            <a:off x="457200" y="2276475"/>
            <a:ext cx="8229600" cy="4105275"/>
          </a:xfrm>
        </p:spPr>
        <p:txBody>
          <a:bodyPr/>
          <a:lstStyle/>
          <a:p>
            <a:pPr eaLnBrk="1" hangingPunct="1">
              <a:lnSpc>
                <a:spcPct val="90000"/>
              </a:lnSpc>
            </a:pPr>
            <a:r>
              <a:rPr lang="en-GB" sz="2400" smtClean="0">
                <a:solidFill>
                  <a:srgbClr val="006600"/>
                </a:solidFill>
              </a:rPr>
              <a:t>ELTE: largest university of Hungary</a:t>
            </a:r>
          </a:p>
          <a:p>
            <a:pPr eaLnBrk="1" hangingPunct="1">
              <a:lnSpc>
                <a:spcPct val="90000"/>
              </a:lnSpc>
            </a:pPr>
            <a:r>
              <a:rPr lang="en-GB" sz="2400" smtClean="0">
                <a:solidFill>
                  <a:srgbClr val="006600"/>
                </a:solidFill>
              </a:rPr>
              <a:t>Faculty of Social Sciences: </a:t>
            </a:r>
          </a:p>
          <a:p>
            <a:pPr lvl="1" eaLnBrk="1" hangingPunct="1">
              <a:lnSpc>
                <a:spcPct val="90000"/>
              </a:lnSpc>
            </a:pPr>
            <a:r>
              <a:rPr lang="en-GB" sz="2000" smtClean="0">
                <a:solidFill>
                  <a:srgbClr val="006600"/>
                </a:solidFill>
              </a:rPr>
              <a:t>new faculty, previously institute</a:t>
            </a:r>
          </a:p>
          <a:p>
            <a:pPr lvl="1" eaLnBrk="1" hangingPunct="1">
              <a:lnSpc>
                <a:spcPct val="90000"/>
              </a:lnSpc>
            </a:pPr>
            <a:r>
              <a:rPr lang="en-GB" sz="2000" smtClean="0">
                <a:solidFill>
                  <a:srgbClr val="006600"/>
                </a:solidFill>
              </a:rPr>
              <a:t>Social Sciences (BA), Economics, Sociology, Social Policy, Social Work, International Studies, Minority Studies (MA), Health Policy (MA), Cultural Anthropology (MA), Human Ecology (MA), Community and Civil Society Studies (MA), </a:t>
            </a:r>
            <a:r>
              <a:rPr lang="en-GB" sz="2000" b="1" smtClean="0">
                <a:solidFill>
                  <a:srgbClr val="006600"/>
                </a:solidFill>
              </a:rPr>
              <a:t>Survey Statistics </a:t>
            </a:r>
            <a:r>
              <a:rPr lang="en-GB" sz="2000" b="1" smtClean="0">
                <a:solidFill>
                  <a:srgbClr val="006600"/>
                </a:solidFill>
              </a:rPr>
              <a:t>(</a:t>
            </a:r>
            <a:r>
              <a:rPr lang="en-GB" sz="2000" b="1" smtClean="0">
                <a:solidFill>
                  <a:srgbClr val="006600"/>
                </a:solidFill>
              </a:rPr>
              <a:t>M</a:t>
            </a:r>
            <a:r>
              <a:rPr lang="en-GB" sz="2000" b="1" smtClean="0">
                <a:solidFill>
                  <a:srgbClr val="006600"/>
                </a:solidFill>
              </a:rPr>
              <a:t>Sc)</a:t>
            </a:r>
            <a:endParaRPr lang="en-GB" sz="2000" b="1" smtClean="0">
              <a:solidFill>
                <a:srgbClr val="006600"/>
              </a:solidFill>
            </a:endParaRPr>
          </a:p>
          <a:p>
            <a:pPr eaLnBrk="1" hangingPunct="1">
              <a:lnSpc>
                <a:spcPct val="90000"/>
              </a:lnSpc>
            </a:pPr>
            <a:r>
              <a:rPr lang="en-GB" sz="2400" b="1" smtClean="0">
                <a:solidFill>
                  <a:srgbClr val="006600"/>
                </a:solidFill>
              </a:rPr>
              <a:t>Department of statistics</a:t>
            </a:r>
          </a:p>
          <a:p>
            <a:pPr lvl="1" eaLnBrk="1" hangingPunct="1">
              <a:lnSpc>
                <a:spcPct val="90000"/>
              </a:lnSpc>
            </a:pPr>
            <a:r>
              <a:rPr lang="en-GB" sz="2000" smtClean="0">
                <a:solidFill>
                  <a:srgbClr val="006600"/>
                </a:solidFill>
              </a:rPr>
              <a:t>Serving other MAs’ and BAs’ needs</a:t>
            </a:r>
          </a:p>
          <a:p>
            <a:pPr lvl="1" eaLnBrk="1" hangingPunct="1">
              <a:lnSpc>
                <a:spcPct val="90000"/>
              </a:lnSpc>
            </a:pPr>
            <a:r>
              <a:rPr lang="en-GB" sz="2000" b="1" smtClean="0">
                <a:solidFill>
                  <a:srgbClr val="006600"/>
                </a:solidFill>
              </a:rPr>
              <a:t>Responsible for Survey </a:t>
            </a:r>
            <a:r>
              <a:rPr lang="en-GB" sz="2000" b="1" smtClean="0">
                <a:solidFill>
                  <a:srgbClr val="006600"/>
                </a:solidFill>
              </a:rPr>
              <a:t>Statistics </a:t>
            </a:r>
            <a:r>
              <a:rPr lang="en-GB" sz="2000" b="1" smtClean="0">
                <a:solidFill>
                  <a:srgbClr val="006600"/>
                </a:solidFill>
              </a:rPr>
              <a:t>M</a:t>
            </a:r>
            <a:r>
              <a:rPr lang="en-GB" sz="2000" b="1" smtClean="0">
                <a:solidFill>
                  <a:srgbClr val="006600"/>
                </a:solidFill>
              </a:rPr>
              <a:t>Sc</a:t>
            </a:r>
            <a:endParaRPr lang="en-GB" sz="2000" b="1" smtClean="0">
              <a:solidFill>
                <a:srgbClr val="0066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ELTE Tatk ppt hatter angol fekvo"/>
          <p:cNvPicPr>
            <a:picLocks noChangeAspect="1" noChangeArrowheads="1"/>
          </p:cNvPicPr>
          <p:nvPr/>
        </p:nvPicPr>
        <p:blipFill>
          <a:blip r:embed="rId3"/>
          <a:srcRect/>
          <a:stretch>
            <a:fillRect/>
          </a:stretch>
        </p:blipFill>
        <p:spPr bwMode="auto">
          <a:xfrm>
            <a:off x="0" y="782638"/>
            <a:ext cx="9144000" cy="6102350"/>
          </a:xfrm>
          <a:prstGeom prst="rect">
            <a:avLst/>
          </a:prstGeom>
          <a:noFill/>
          <a:ln w="9525">
            <a:noFill/>
            <a:miter lim="800000"/>
            <a:headEnd/>
            <a:tailEnd/>
          </a:ln>
        </p:spPr>
      </p:pic>
      <p:sp>
        <p:nvSpPr>
          <p:cNvPr id="6147" name="Rectangle 3"/>
          <p:cNvSpPr>
            <a:spLocks noGrp="1" noChangeArrowheads="1"/>
          </p:cNvSpPr>
          <p:nvPr>
            <p:ph type="title"/>
          </p:nvPr>
        </p:nvSpPr>
        <p:spPr>
          <a:xfrm>
            <a:off x="2700338" y="274638"/>
            <a:ext cx="5986462" cy="1138237"/>
          </a:xfrm>
        </p:spPr>
        <p:txBody>
          <a:bodyPr/>
          <a:lstStyle/>
          <a:p>
            <a:pPr eaLnBrk="1" hangingPunct="1"/>
            <a:r>
              <a:rPr lang="en-GB" b="1" smtClean="0">
                <a:solidFill>
                  <a:srgbClr val="006600"/>
                </a:solidFill>
              </a:rPr>
              <a:t>Introduction</a:t>
            </a:r>
          </a:p>
        </p:txBody>
      </p:sp>
      <p:sp>
        <p:nvSpPr>
          <p:cNvPr id="6148" name="Rectangle 4"/>
          <p:cNvSpPr>
            <a:spLocks noGrp="1" noChangeArrowheads="1"/>
          </p:cNvSpPr>
          <p:nvPr>
            <p:ph type="body" idx="1"/>
          </p:nvPr>
        </p:nvSpPr>
        <p:spPr>
          <a:xfrm>
            <a:off x="457200" y="2276475"/>
            <a:ext cx="8229600" cy="4105275"/>
          </a:xfrm>
        </p:spPr>
        <p:txBody>
          <a:bodyPr/>
          <a:lstStyle/>
          <a:p>
            <a:pPr eaLnBrk="1" hangingPunct="1">
              <a:lnSpc>
                <a:spcPct val="90000"/>
              </a:lnSpc>
              <a:buFontTx/>
              <a:buNone/>
            </a:pPr>
            <a:r>
              <a:rPr lang="en-GB" b="1" smtClean="0">
                <a:solidFill>
                  <a:srgbClr val="006600"/>
                </a:solidFill>
              </a:rPr>
              <a:t>Goals of presentation</a:t>
            </a:r>
          </a:p>
          <a:p>
            <a:pPr eaLnBrk="1" hangingPunct="1">
              <a:lnSpc>
                <a:spcPct val="90000"/>
              </a:lnSpc>
            </a:pPr>
            <a:r>
              <a:rPr lang="en-GB" smtClean="0">
                <a:solidFill>
                  <a:srgbClr val="006600"/>
                </a:solidFill>
              </a:rPr>
              <a:t>Framing introduction of Bologna system</a:t>
            </a:r>
          </a:p>
          <a:p>
            <a:pPr eaLnBrk="1" hangingPunct="1">
              <a:lnSpc>
                <a:spcPct val="90000"/>
              </a:lnSpc>
            </a:pPr>
            <a:r>
              <a:rPr lang="en-GB" smtClean="0">
                <a:solidFill>
                  <a:srgbClr val="006600"/>
                </a:solidFill>
              </a:rPr>
              <a:t>Introducing Survey </a:t>
            </a:r>
            <a:r>
              <a:rPr lang="en-GB" smtClean="0">
                <a:solidFill>
                  <a:srgbClr val="006600"/>
                </a:solidFill>
              </a:rPr>
              <a:t>Statistics </a:t>
            </a:r>
            <a:r>
              <a:rPr lang="en-GB" smtClean="0">
                <a:solidFill>
                  <a:srgbClr val="006600"/>
                </a:solidFill>
              </a:rPr>
              <a:t>M</a:t>
            </a:r>
            <a:r>
              <a:rPr lang="en-GB" smtClean="0">
                <a:solidFill>
                  <a:srgbClr val="006600"/>
                </a:solidFill>
              </a:rPr>
              <a:t>Sc </a:t>
            </a:r>
            <a:r>
              <a:rPr lang="en-GB" smtClean="0">
                <a:solidFill>
                  <a:srgbClr val="006600"/>
                </a:solidFill>
              </a:rPr>
              <a:t>and its antecedent specialization in Survey Statistics</a:t>
            </a:r>
          </a:p>
          <a:p>
            <a:pPr eaLnBrk="1" hangingPunct="1">
              <a:lnSpc>
                <a:spcPct val="90000"/>
              </a:lnSpc>
            </a:pPr>
            <a:r>
              <a:rPr lang="en-GB" smtClean="0">
                <a:solidFill>
                  <a:srgbClr val="006600"/>
                </a:solidFill>
              </a:rPr>
              <a:t>Comparing them</a:t>
            </a:r>
          </a:p>
          <a:p>
            <a:pPr eaLnBrk="1" hangingPunct="1">
              <a:lnSpc>
                <a:spcPct val="90000"/>
              </a:lnSpc>
            </a:pPr>
            <a:r>
              <a:rPr lang="en-GB" smtClean="0">
                <a:solidFill>
                  <a:srgbClr val="006600"/>
                </a:solidFill>
              </a:rPr>
              <a:t>Introducing problems</a:t>
            </a:r>
          </a:p>
          <a:p>
            <a:pPr eaLnBrk="1" hangingPunct="1">
              <a:lnSpc>
                <a:spcPct val="90000"/>
              </a:lnSpc>
            </a:pPr>
            <a:r>
              <a:rPr lang="en-GB" smtClean="0">
                <a:solidFill>
                  <a:srgbClr val="006600"/>
                </a:solidFill>
              </a:rPr>
              <a:t>Giving some possible solutions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ELTE Tatk ppt hatter angol fekvo"/>
          <p:cNvPicPr>
            <a:picLocks noChangeAspect="1" noChangeArrowheads="1"/>
          </p:cNvPicPr>
          <p:nvPr/>
        </p:nvPicPr>
        <p:blipFill>
          <a:blip r:embed="rId3"/>
          <a:srcRect/>
          <a:stretch>
            <a:fillRect/>
          </a:stretch>
        </p:blipFill>
        <p:spPr bwMode="auto">
          <a:xfrm>
            <a:off x="0" y="782638"/>
            <a:ext cx="9144000" cy="6102350"/>
          </a:xfrm>
          <a:prstGeom prst="rect">
            <a:avLst/>
          </a:prstGeom>
          <a:noFill/>
          <a:ln w="9525">
            <a:noFill/>
            <a:miter lim="800000"/>
            <a:headEnd/>
            <a:tailEnd/>
          </a:ln>
        </p:spPr>
      </p:pic>
      <p:sp>
        <p:nvSpPr>
          <p:cNvPr id="7171" name="Rectangle 3"/>
          <p:cNvSpPr>
            <a:spLocks noGrp="1" noChangeArrowheads="1"/>
          </p:cNvSpPr>
          <p:nvPr>
            <p:ph type="title"/>
          </p:nvPr>
        </p:nvSpPr>
        <p:spPr>
          <a:xfrm>
            <a:off x="2700338" y="274638"/>
            <a:ext cx="5986462" cy="1138237"/>
          </a:xfrm>
        </p:spPr>
        <p:txBody>
          <a:bodyPr/>
          <a:lstStyle/>
          <a:p>
            <a:pPr eaLnBrk="1" hangingPunct="1"/>
            <a:r>
              <a:rPr lang="en-GB" b="1" smtClean="0">
                <a:solidFill>
                  <a:srgbClr val="006600"/>
                </a:solidFill>
              </a:rPr>
              <a:t>Topics</a:t>
            </a:r>
          </a:p>
        </p:txBody>
      </p:sp>
      <p:sp>
        <p:nvSpPr>
          <p:cNvPr id="7172" name="Rectangle 4"/>
          <p:cNvSpPr>
            <a:spLocks noGrp="1" noChangeArrowheads="1"/>
          </p:cNvSpPr>
          <p:nvPr>
            <p:ph type="body" idx="1"/>
          </p:nvPr>
        </p:nvSpPr>
        <p:spPr>
          <a:xfrm>
            <a:off x="457200" y="2276475"/>
            <a:ext cx="8229600" cy="4105275"/>
          </a:xfrm>
        </p:spPr>
        <p:txBody>
          <a:bodyPr/>
          <a:lstStyle/>
          <a:p>
            <a:pPr eaLnBrk="1" hangingPunct="1"/>
            <a:r>
              <a:rPr lang="en-GB" sz="2800" dirty="0" smtClean="0">
                <a:solidFill>
                  <a:srgbClr val="66FF99"/>
                </a:solidFill>
              </a:rPr>
              <a:t>Introduction</a:t>
            </a:r>
          </a:p>
          <a:p>
            <a:pPr eaLnBrk="1" hangingPunct="1"/>
            <a:r>
              <a:rPr lang="en-GB" sz="2800" dirty="0" smtClean="0">
                <a:solidFill>
                  <a:srgbClr val="006600"/>
                </a:solidFill>
              </a:rPr>
              <a:t>Criteria of analysis</a:t>
            </a:r>
          </a:p>
          <a:p>
            <a:pPr eaLnBrk="1" hangingPunct="1"/>
            <a:r>
              <a:rPr lang="hu-HU" sz="2800" dirty="0" smtClean="0">
                <a:solidFill>
                  <a:srgbClr val="66FF99"/>
                </a:solidFill>
              </a:rPr>
              <a:t>S</a:t>
            </a:r>
            <a:r>
              <a:rPr lang="en-GB" sz="2800" dirty="0" err="1" smtClean="0">
                <a:solidFill>
                  <a:srgbClr val="66FF99"/>
                </a:solidFill>
              </a:rPr>
              <a:t>ources</a:t>
            </a:r>
            <a:endParaRPr lang="en-GB" sz="2800" dirty="0" smtClean="0">
              <a:solidFill>
                <a:srgbClr val="66FF99"/>
              </a:solidFill>
            </a:endParaRPr>
          </a:p>
          <a:p>
            <a:pPr eaLnBrk="1" hangingPunct="1"/>
            <a:r>
              <a:rPr lang="en-GB" sz="2800" dirty="0" smtClean="0">
                <a:solidFill>
                  <a:srgbClr val="66FF99"/>
                </a:solidFill>
              </a:rPr>
              <a:t>Bologna system and before</a:t>
            </a:r>
          </a:p>
          <a:p>
            <a:pPr eaLnBrk="1" hangingPunct="1"/>
            <a:r>
              <a:rPr lang="en-GB" sz="2800" dirty="0" smtClean="0">
                <a:solidFill>
                  <a:srgbClr val="66FF99"/>
                </a:solidFill>
              </a:rPr>
              <a:t>Comparing Survey Statistics </a:t>
            </a:r>
            <a:r>
              <a:rPr lang="en-GB" sz="2800" dirty="0" smtClean="0">
                <a:solidFill>
                  <a:srgbClr val="66FF99"/>
                </a:solidFill>
              </a:rPr>
              <a:t>M</a:t>
            </a:r>
            <a:r>
              <a:rPr lang="hu-HU" sz="2800" dirty="0" smtClean="0">
                <a:solidFill>
                  <a:srgbClr val="66FF99"/>
                </a:solidFill>
              </a:rPr>
              <a:t>Sc</a:t>
            </a:r>
            <a:r>
              <a:rPr lang="en-GB" sz="2800" dirty="0" smtClean="0">
                <a:solidFill>
                  <a:srgbClr val="66FF99"/>
                </a:solidFill>
              </a:rPr>
              <a:t> </a:t>
            </a:r>
            <a:r>
              <a:rPr lang="en-GB" sz="2800" dirty="0" smtClean="0">
                <a:solidFill>
                  <a:srgbClr val="66FF99"/>
                </a:solidFill>
              </a:rPr>
              <a:t>and Specialization</a:t>
            </a:r>
          </a:p>
          <a:p>
            <a:pPr eaLnBrk="1" hangingPunct="1"/>
            <a:r>
              <a:rPr lang="hu-HU" sz="2800" dirty="0" smtClean="0">
                <a:solidFill>
                  <a:srgbClr val="66FF99"/>
                </a:solidFill>
              </a:rPr>
              <a:t>Some possible</a:t>
            </a:r>
            <a:r>
              <a:rPr lang="en-GB" sz="2800" dirty="0" smtClean="0">
                <a:solidFill>
                  <a:srgbClr val="66FF99"/>
                </a:solidFill>
              </a:rPr>
              <a:t> solution</a:t>
            </a:r>
            <a:r>
              <a:rPr lang="hu-HU" sz="2800" dirty="0" smtClean="0">
                <a:solidFill>
                  <a:srgbClr val="66FF99"/>
                </a:solidFill>
              </a:rPr>
              <a:t>s </a:t>
            </a:r>
          </a:p>
          <a:p>
            <a:pPr eaLnBrk="1" hangingPunct="1"/>
            <a:r>
              <a:rPr lang="en-GB" sz="2800" dirty="0" smtClean="0">
                <a:solidFill>
                  <a:srgbClr val="66FF99"/>
                </a:solidFill>
              </a:rPr>
              <a:t>Summary</a:t>
            </a:r>
            <a:endParaRPr lang="en-GB" sz="2800" dirty="0" smtClean="0">
              <a:solidFill>
                <a:srgbClr val="66FF9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ELTE Tatk ppt hatter angol fekvo"/>
          <p:cNvPicPr>
            <a:picLocks noChangeAspect="1" noChangeArrowheads="1"/>
          </p:cNvPicPr>
          <p:nvPr/>
        </p:nvPicPr>
        <p:blipFill>
          <a:blip r:embed="rId3"/>
          <a:srcRect/>
          <a:stretch>
            <a:fillRect/>
          </a:stretch>
        </p:blipFill>
        <p:spPr bwMode="auto">
          <a:xfrm>
            <a:off x="0" y="785813"/>
            <a:ext cx="9144000" cy="6102350"/>
          </a:xfrm>
          <a:prstGeom prst="rect">
            <a:avLst/>
          </a:prstGeom>
          <a:noFill/>
          <a:ln w="9525">
            <a:noFill/>
            <a:miter lim="800000"/>
            <a:headEnd/>
            <a:tailEnd/>
          </a:ln>
        </p:spPr>
      </p:pic>
      <p:sp>
        <p:nvSpPr>
          <p:cNvPr id="8195" name="Rectangle 3"/>
          <p:cNvSpPr>
            <a:spLocks noGrp="1" noChangeArrowheads="1"/>
          </p:cNvSpPr>
          <p:nvPr>
            <p:ph type="title"/>
          </p:nvPr>
        </p:nvSpPr>
        <p:spPr>
          <a:xfrm>
            <a:off x="2700338" y="274638"/>
            <a:ext cx="5986462" cy="1138237"/>
          </a:xfrm>
        </p:spPr>
        <p:txBody>
          <a:bodyPr/>
          <a:lstStyle/>
          <a:p>
            <a:pPr eaLnBrk="1" hangingPunct="1"/>
            <a:r>
              <a:rPr lang="hu-HU" b="1" smtClean="0">
                <a:solidFill>
                  <a:srgbClr val="006600"/>
                </a:solidFill>
              </a:rPr>
              <a:t>Criteria of analysis</a:t>
            </a:r>
            <a:endParaRPr lang="en-GB" b="1" smtClean="0">
              <a:solidFill>
                <a:srgbClr val="006600"/>
              </a:solidFill>
            </a:endParaRPr>
          </a:p>
        </p:txBody>
      </p:sp>
      <p:sp>
        <p:nvSpPr>
          <p:cNvPr id="8196" name="Oval 6"/>
          <p:cNvSpPr>
            <a:spLocks noChangeArrowheads="1"/>
          </p:cNvSpPr>
          <p:nvPr/>
        </p:nvSpPr>
        <p:spPr bwMode="auto">
          <a:xfrm>
            <a:off x="3378200" y="3956050"/>
            <a:ext cx="2346325" cy="1189038"/>
          </a:xfrm>
          <a:prstGeom prst="ellipse">
            <a:avLst/>
          </a:prstGeom>
          <a:noFill/>
          <a:ln w="9525">
            <a:solidFill>
              <a:srgbClr val="008000"/>
            </a:solidFill>
            <a:round/>
            <a:headEnd/>
            <a:tailEnd/>
          </a:ln>
        </p:spPr>
        <p:txBody>
          <a:bodyPr wrap="none" tIns="36000" bIns="54000" anchor="ctr"/>
          <a:lstStyle/>
          <a:p>
            <a:pPr algn="ctr"/>
            <a:r>
              <a:rPr lang="hu-HU" sz="2000">
                <a:solidFill>
                  <a:srgbClr val="006600"/>
                </a:solidFill>
              </a:rPr>
              <a:t>Curricula,</a:t>
            </a:r>
          </a:p>
          <a:p>
            <a:pPr algn="ctr"/>
            <a:r>
              <a:rPr lang="hu-HU" sz="2000">
                <a:solidFill>
                  <a:srgbClr val="006600"/>
                </a:solidFill>
              </a:rPr>
              <a:t>teaching methods</a:t>
            </a:r>
            <a:endParaRPr lang="en-GB" sz="2000">
              <a:solidFill>
                <a:srgbClr val="006600"/>
              </a:solidFill>
            </a:endParaRPr>
          </a:p>
        </p:txBody>
      </p:sp>
      <p:sp>
        <p:nvSpPr>
          <p:cNvPr id="8197" name="Oval 7"/>
          <p:cNvSpPr>
            <a:spLocks noChangeArrowheads="1"/>
          </p:cNvSpPr>
          <p:nvPr/>
        </p:nvSpPr>
        <p:spPr bwMode="auto">
          <a:xfrm>
            <a:off x="1285875" y="2859088"/>
            <a:ext cx="1897063" cy="914400"/>
          </a:xfrm>
          <a:prstGeom prst="ellipse">
            <a:avLst/>
          </a:prstGeom>
          <a:noFill/>
          <a:ln w="9525">
            <a:solidFill>
              <a:srgbClr val="008000"/>
            </a:solidFill>
            <a:round/>
            <a:headEnd/>
            <a:tailEnd/>
          </a:ln>
        </p:spPr>
        <p:txBody>
          <a:bodyPr wrap="none" tIns="36000" anchor="ctr"/>
          <a:lstStyle/>
          <a:p>
            <a:pPr algn="ctr"/>
            <a:r>
              <a:rPr lang="hu-HU">
                <a:solidFill>
                  <a:srgbClr val="006600"/>
                </a:solidFill>
              </a:rPr>
              <a:t>Needs</a:t>
            </a:r>
          </a:p>
          <a:p>
            <a:pPr algn="ctr"/>
            <a:r>
              <a:rPr lang="hu-HU">
                <a:solidFill>
                  <a:srgbClr val="006600"/>
                </a:solidFill>
              </a:rPr>
              <a:t>of students</a:t>
            </a:r>
            <a:endParaRPr lang="en-GB">
              <a:solidFill>
                <a:srgbClr val="006600"/>
              </a:solidFill>
            </a:endParaRPr>
          </a:p>
        </p:txBody>
      </p:sp>
      <p:sp>
        <p:nvSpPr>
          <p:cNvPr id="8198" name="Oval 8"/>
          <p:cNvSpPr>
            <a:spLocks noChangeArrowheads="1"/>
          </p:cNvSpPr>
          <p:nvPr/>
        </p:nvSpPr>
        <p:spPr bwMode="auto">
          <a:xfrm>
            <a:off x="1285875" y="5340350"/>
            <a:ext cx="1897063" cy="914400"/>
          </a:xfrm>
          <a:prstGeom prst="ellipse">
            <a:avLst/>
          </a:prstGeom>
          <a:noFill/>
          <a:ln w="9525">
            <a:solidFill>
              <a:srgbClr val="008000"/>
            </a:solidFill>
            <a:round/>
            <a:headEnd/>
            <a:tailEnd/>
          </a:ln>
        </p:spPr>
        <p:txBody>
          <a:bodyPr wrap="none" tIns="36000" anchor="ctr"/>
          <a:lstStyle/>
          <a:p>
            <a:pPr algn="ctr"/>
            <a:r>
              <a:rPr lang="hu-HU">
                <a:solidFill>
                  <a:srgbClr val="006600"/>
                </a:solidFill>
              </a:rPr>
              <a:t>Knowledge</a:t>
            </a:r>
          </a:p>
          <a:p>
            <a:pPr algn="ctr"/>
            <a:r>
              <a:rPr lang="hu-HU">
                <a:solidFill>
                  <a:srgbClr val="006600"/>
                </a:solidFill>
              </a:rPr>
              <a:t>of students</a:t>
            </a:r>
            <a:endParaRPr lang="en-GB">
              <a:solidFill>
                <a:srgbClr val="006600"/>
              </a:solidFill>
            </a:endParaRPr>
          </a:p>
        </p:txBody>
      </p:sp>
      <p:sp>
        <p:nvSpPr>
          <p:cNvPr id="8199" name="Oval 9"/>
          <p:cNvSpPr>
            <a:spLocks noChangeArrowheads="1"/>
          </p:cNvSpPr>
          <p:nvPr/>
        </p:nvSpPr>
        <p:spPr bwMode="auto">
          <a:xfrm>
            <a:off x="5916613" y="2859088"/>
            <a:ext cx="1897062" cy="914400"/>
          </a:xfrm>
          <a:prstGeom prst="ellipse">
            <a:avLst/>
          </a:prstGeom>
          <a:noFill/>
          <a:ln w="9525">
            <a:solidFill>
              <a:srgbClr val="008000"/>
            </a:solidFill>
            <a:round/>
            <a:headEnd/>
            <a:tailEnd/>
          </a:ln>
        </p:spPr>
        <p:txBody>
          <a:bodyPr wrap="none" tIns="36000" anchor="ctr"/>
          <a:lstStyle/>
          <a:p>
            <a:pPr algn="ctr"/>
            <a:r>
              <a:rPr lang="hu-HU">
                <a:solidFill>
                  <a:srgbClr val="006600"/>
                </a:solidFill>
              </a:rPr>
              <a:t>Needs</a:t>
            </a:r>
          </a:p>
          <a:p>
            <a:pPr algn="ctr"/>
            <a:r>
              <a:rPr lang="hu-HU">
                <a:solidFill>
                  <a:srgbClr val="006600"/>
                </a:solidFill>
              </a:rPr>
              <a:t>of business</a:t>
            </a:r>
            <a:endParaRPr lang="en-GB">
              <a:solidFill>
                <a:srgbClr val="006600"/>
              </a:solidFill>
            </a:endParaRPr>
          </a:p>
        </p:txBody>
      </p:sp>
      <p:sp>
        <p:nvSpPr>
          <p:cNvPr id="8200" name="Oval 10"/>
          <p:cNvSpPr>
            <a:spLocks noChangeArrowheads="1"/>
          </p:cNvSpPr>
          <p:nvPr/>
        </p:nvSpPr>
        <p:spPr bwMode="auto">
          <a:xfrm>
            <a:off x="3603625" y="2359025"/>
            <a:ext cx="1897063" cy="914400"/>
          </a:xfrm>
          <a:prstGeom prst="ellipse">
            <a:avLst/>
          </a:prstGeom>
          <a:noFill/>
          <a:ln w="9525">
            <a:solidFill>
              <a:srgbClr val="008000"/>
            </a:solidFill>
            <a:round/>
            <a:headEnd/>
            <a:tailEnd/>
          </a:ln>
        </p:spPr>
        <p:txBody>
          <a:bodyPr wrap="none" tIns="36000" anchor="ctr"/>
          <a:lstStyle/>
          <a:p>
            <a:pPr algn="ctr"/>
            <a:r>
              <a:rPr lang="hu-HU">
                <a:solidFill>
                  <a:srgbClr val="006600"/>
                </a:solidFill>
              </a:rPr>
              <a:t>Legal frame</a:t>
            </a:r>
            <a:endParaRPr lang="en-GB">
              <a:solidFill>
                <a:srgbClr val="006600"/>
              </a:solidFill>
            </a:endParaRPr>
          </a:p>
        </p:txBody>
      </p:sp>
      <p:sp>
        <p:nvSpPr>
          <p:cNvPr id="8201" name="Oval 11"/>
          <p:cNvSpPr>
            <a:spLocks noChangeArrowheads="1"/>
          </p:cNvSpPr>
          <p:nvPr/>
        </p:nvSpPr>
        <p:spPr bwMode="auto">
          <a:xfrm>
            <a:off x="5916613" y="5372100"/>
            <a:ext cx="1897062" cy="914400"/>
          </a:xfrm>
          <a:prstGeom prst="ellipse">
            <a:avLst/>
          </a:prstGeom>
          <a:noFill/>
          <a:ln w="9525">
            <a:solidFill>
              <a:srgbClr val="008000"/>
            </a:solidFill>
            <a:round/>
            <a:headEnd/>
            <a:tailEnd/>
          </a:ln>
        </p:spPr>
        <p:txBody>
          <a:bodyPr wrap="none" tIns="36000" anchor="ctr"/>
          <a:lstStyle/>
          <a:p>
            <a:pPr algn="ctr"/>
            <a:r>
              <a:rPr lang="hu-HU">
                <a:solidFill>
                  <a:srgbClr val="006600"/>
                </a:solidFill>
              </a:rPr>
              <a:t>Possibilities </a:t>
            </a:r>
          </a:p>
          <a:p>
            <a:pPr algn="ctr"/>
            <a:r>
              <a:rPr lang="hu-HU">
                <a:solidFill>
                  <a:srgbClr val="006600"/>
                </a:solidFill>
              </a:rPr>
              <a:t>of University</a:t>
            </a:r>
            <a:endParaRPr lang="en-GB">
              <a:solidFill>
                <a:srgbClr val="006600"/>
              </a:solidFill>
            </a:endParaRPr>
          </a:p>
        </p:txBody>
      </p:sp>
      <p:sp>
        <p:nvSpPr>
          <p:cNvPr id="8202" name="Line 12"/>
          <p:cNvSpPr>
            <a:spLocks noChangeShapeType="1"/>
          </p:cNvSpPr>
          <p:nvPr/>
        </p:nvSpPr>
        <p:spPr bwMode="auto">
          <a:xfrm flipV="1">
            <a:off x="3052763" y="5116513"/>
            <a:ext cx="360362" cy="360362"/>
          </a:xfrm>
          <a:prstGeom prst="line">
            <a:avLst/>
          </a:prstGeom>
          <a:noFill/>
          <a:ln w="31750">
            <a:solidFill>
              <a:srgbClr val="008000"/>
            </a:solidFill>
            <a:round/>
            <a:headEnd/>
            <a:tailEnd type="triangle" w="med" len="med"/>
          </a:ln>
        </p:spPr>
        <p:txBody>
          <a:bodyPr/>
          <a:lstStyle/>
          <a:p>
            <a:endParaRPr lang="en-GB"/>
          </a:p>
        </p:txBody>
      </p:sp>
      <p:sp>
        <p:nvSpPr>
          <p:cNvPr id="8203" name="Line 13"/>
          <p:cNvSpPr>
            <a:spLocks noChangeShapeType="1"/>
          </p:cNvSpPr>
          <p:nvPr/>
        </p:nvSpPr>
        <p:spPr bwMode="auto">
          <a:xfrm>
            <a:off x="3052763" y="3654425"/>
            <a:ext cx="360362" cy="360363"/>
          </a:xfrm>
          <a:prstGeom prst="line">
            <a:avLst/>
          </a:prstGeom>
          <a:noFill/>
          <a:ln w="31750">
            <a:solidFill>
              <a:srgbClr val="008000"/>
            </a:solidFill>
            <a:round/>
            <a:headEnd/>
            <a:tailEnd type="triangle" w="med" len="med"/>
          </a:ln>
        </p:spPr>
        <p:txBody>
          <a:bodyPr/>
          <a:lstStyle/>
          <a:p>
            <a:endParaRPr lang="en-GB"/>
          </a:p>
        </p:txBody>
      </p:sp>
      <p:sp>
        <p:nvSpPr>
          <p:cNvPr id="8204" name="Line 14"/>
          <p:cNvSpPr>
            <a:spLocks noChangeShapeType="1"/>
          </p:cNvSpPr>
          <p:nvPr/>
        </p:nvSpPr>
        <p:spPr bwMode="auto">
          <a:xfrm>
            <a:off x="4572000" y="3354388"/>
            <a:ext cx="0" cy="360362"/>
          </a:xfrm>
          <a:prstGeom prst="line">
            <a:avLst/>
          </a:prstGeom>
          <a:noFill/>
          <a:ln w="31750">
            <a:solidFill>
              <a:srgbClr val="008000"/>
            </a:solidFill>
            <a:round/>
            <a:headEnd/>
            <a:tailEnd type="triangle" w="med" len="med"/>
          </a:ln>
        </p:spPr>
        <p:txBody>
          <a:bodyPr/>
          <a:lstStyle/>
          <a:p>
            <a:endParaRPr lang="en-GB"/>
          </a:p>
        </p:txBody>
      </p:sp>
      <p:sp>
        <p:nvSpPr>
          <p:cNvPr id="8205" name="Line 15"/>
          <p:cNvSpPr>
            <a:spLocks noChangeShapeType="1"/>
          </p:cNvSpPr>
          <p:nvPr/>
        </p:nvSpPr>
        <p:spPr bwMode="auto">
          <a:xfrm flipH="1">
            <a:off x="5689600" y="3651250"/>
            <a:ext cx="360363" cy="358775"/>
          </a:xfrm>
          <a:prstGeom prst="line">
            <a:avLst/>
          </a:prstGeom>
          <a:noFill/>
          <a:ln w="31750">
            <a:solidFill>
              <a:srgbClr val="008000"/>
            </a:solidFill>
            <a:round/>
            <a:headEnd/>
            <a:tailEnd type="triangle" w="med" len="med"/>
          </a:ln>
        </p:spPr>
        <p:txBody>
          <a:bodyPr/>
          <a:lstStyle/>
          <a:p>
            <a:endParaRPr lang="en-GB"/>
          </a:p>
        </p:txBody>
      </p:sp>
      <p:sp>
        <p:nvSpPr>
          <p:cNvPr id="8206" name="Line 16"/>
          <p:cNvSpPr>
            <a:spLocks noChangeShapeType="1"/>
          </p:cNvSpPr>
          <p:nvPr/>
        </p:nvSpPr>
        <p:spPr bwMode="auto">
          <a:xfrm flipH="1" flipV="1">
            <a:off x="5695950" y="5145088"/>
            <a:ext cx="360363" cy="360362"/>
          </a:xfrm>
          <a:prstGeom prst="line">
            <a:avLst/>
          </a:prstGeom>
          <a:noFill/>
          <a:ln w="31750">
            <a:solidFill>
              <a:srgbClr val="008000"/>
            </a:solidFill>
            <a:round/>
            <a:headEnd/>
            <a:tailEnd type="triangle" w="med" len="med"/>
          </a:ln>
        </p:spPr>
        <p:txBody>
          <a:bodyPr/>
          <a:lstStyle/>
          <a:p>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ELTE Tatk ppt hatter angol fekvo"/>
          <p:cNvPicPr>
            <a:picLocks noChangeAspect="1" noChangeArrowheads="1"/>
          </p:cNvPicPr>
          <p:nvPr/>
        </p:nvPicPr>
        <p:blipFill>
          <a:blip r:embed="rId3"/>
          <a:srcRect/>
          <a:stretch>
            <a:fillRect/>
          </a:stretch>
        </p:blipFill>
        <p:spPr bwMode="auto">
          <a:xfrm>
            <a:off x="0" y="782638"/>
            <a:ext cx="9144000" cy="6102350"/>
          </a:xfrm>
          <a:prstGeom prst="rect">
            <a:avLst/>
          </a:prstGeom>
          <a:noFill/>
          <a:ln w="9525">
            <a:noFill/>
            <a:miter lim="800000"/>
            <a:headEnd/>
            <a:tailEnd/>
          </a:ln>
        </p:spPr>
      </p:pic>
      <p:sp>
        <p:nvSpPr>
          <p:cNvPr id="9219" name="Rectangle 3"/>
          <p:cNvSpPr>
            <a:spLocks noGrp="1" noChangeArrowheads="1"/>
          </p:cNvSpPr>
          <p:nvPr>
            <p:ph type="title"/>
          </p:nvPr>
        </p:nvSpPr>
        <p:spPr>
          <a:xfrm>
            <a:off x="2700338" y="274638"/>
            <a:ext cx="5986462" cy="1138237"/>
          </a:xfrm>
        </p:spPr>
        <p:txBody>
          <a:bodyPr/>
          <a:lstStyle/>
          <a:p>
            <a:pPr eaLnBrk="1" hangingPunct="1"/>
            <a:r>
              <a:rPr lang="en-GB" b="1" smtClean="0">
                <a:solidFill>
                  <a:srgbClr val="006600"/>
                </a:solidFill>
              </a:rPr>
              <a:t>Topics</a:t>
            </a:r>
          </a:p>
        </p:txBody>
      </p:sp>
      <p:sp>
        <p:nvSpPr>
          <p:cNvPr id="9220" name="Rectangle 4"/>
          <p:cNvSpPr>
            <a:spLocks noGrp="1" noChangeArrowheads="1"/>
          </p:cNvSpPr>
          <p:nvPr>
            <p:ph type="body" idx="1"/>
          </p:nvPr>
        </p:nvSpPr>
        <p:spPr>
          <a:xfrm>
            <a:off x="457200" y="2276475"/>
            <a:ext cx="8229600" cy="4105275"/>
          </a:xfrm>
        </p:spPr>
        <p:txBody>
          <a:bodyPr/>
          <a:lstStyle/>
          <a:p>
            <a:pPr eaLnBrk="1" hangingPunct="1"/>
            <a:r>
              <a:rPr lang="en-GB" sz="2800" dirty="0" smtClean="0">
                <a:solidFill>
                  <a:srgbClr val="66FF99"/>
                </a:solidFill>
              </a:rPr>
              <a:t>Introduction</a:t>
            </a:r>
          </a:p>
          <a:p>
            <a:pPr eaLnBrk="1" hangingPunct="1"/>
            <a:r>
              <a:rPr lang="en-GB" sz="2800" dirty="0" smtClean="0">
                <a:solidFill>
                  <a:srgbClr val="66FF99"/>
                </a:solidFill>
              </a:rPr>
              <a:t>Criteria of analysis</a:t>
            </a:r>
          </a:p>
          <a:p>
            <a:pPr eaLnBrk="1" hangingPunct="1"/>
            <a:r>
              <a:rPr lang="hu-HU" sz="2800" dirty="0" smtClean="0">
                <a:solidFill>
                  <a:srgbClr val="006600"/>
                </a:solidFill>
              </a:rPr>
              <a:t>S</a:t>
            </a:r>
            <a:r>
              <a:rPr lang="en-GB" sz="2800" dirty="0" err="1" smtClean="0">
                <a:solidFill>
                  <a:srgbClr val="006600"/>
                </a:solidFill>
              </a:rPr>
              <a:t>ources</a:t>
            </a:r>
            <a:endParaRPr lang="en-GB" sz="2800" dirty="0" smtClean="0">
              <a:solidFill>
                <a:srgbClr val="006600"/>
              </a:solidFill>
            </a:endParaRPr>
          </a:p>
          <a:p>
            <a:pPr eaLnBrk="1" hangingPunct="1"/>
            <a:r>
              <a:rPr lang="en-GB" sz="2800" dirty="0" smtClean="0">
                <a:solidFill>
                  <a:srgbClr val="66FF99"/>
                </a:solidFill>
              </a:rPr>
              <a:t>Bologna system and before</a:t>
            </a:r>
          </a:p>
          <a:p>
            <a:pPr eaLnBrk="1" hangingPunct="1"/>
            <a:r>
              <a:rPr lang="en-GB" sz="2800" dirty="0" smtClean="0">
                <a:solidFill>
                  <a:srgbClr val="66FF99"/>
                </a:solidFill>
              </a:rPr>
              <a:t>Comparing </a:t>
            </a:r>
            <a:r>
              <a:rPr lang="hu-HU" sz="2800" dirty="0" smtClean="0">
                <a:solidFill>
                  <a:srgbClr val="66FF99"/>
                </a:solidFill>
              </a:rPr>
              <a:t>Survey Statistics </a:t>
            </a:r>
            <a:r>
              <a:rPr lang="hu-HU" sz="2800" dirty="0" smtClean="0">
                <a:solidFill>
                  <a:srgbClr val="66FF99"/>
                </a:solidFill>
              </a:rPr>
              <a:t>MSc </a:t>
            </a:r>
            <a:r>
              <a:rPr lang="hu-HU" sz="2800" dirty="0" smtClean="0">
                <a:solidFill>
                  <a:srgbClr val="66FF99"/>
                </a:solidFill>
              </a:rPr>
              <a:t>and Specialization</a:t>
            </a:r>
            <a:endParaRPr lang="en-GB" sz="2800" dirty="0" smtClean="0">
              <a:solidFill>
                <a:srgbClr val="66FF99"/>
              </a:solidFill>
            </a:endParaRPr>
          </a:p>
          <a:p>
            <a:pPr eaLnBrk="1" hangingPunct="1"/>
            <a:r>
              <a:rPr lang="hu-HU" sz="2800" dirty="0" smtClean="0">
                <a:solidFill>
                  <a:srgbClr val="66FF99"/>
                </a:solidFill>
              </a:rPr>
              <a:t>Some possible</a:t>
            </a:r>
            <a:r>
              <a:rPr lang="en-GB" sz="2800" dirty="0" smtClean="0">
                <a:solidFill>
                  <a:srgbClr val="66FF99"/>
                </a:solidFill>
              </a:rPr>
              <a:t> solution</a:t>
            </a:r>
            <a:r>
              <a:rPr lang="hu-HU" sz="2800" dirty="0" smtClean="0">
                <a:solidFill>
                  <a:srgbClr val="66FF99"/>
                </a:solidFill>
              </a:rPr>
              <a:t>s </a:t>
            </a:r>
          </a:p>
          <a:p>
            <a:pPr eaLnBrk="1" hangingPunct="1"/>
            <a:r>
              <a:rPr lang="en-GB" sz="2800" dirty="0" smtClean="0">
                <a:solidFill>
                  <a:srgbClr val="66FF99"/>
                </a:solidFill>
              </a:rPr>
              <a:t>Summary</a:t>
            </a:r>
            <a:endParaRPr lang="en-GB" sz="2800" dirty="0" smtClean="0">
              <a:solidFill>
                <a:srgbClr val="66FF99"/>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ELTE Tatk ppt hatter angol fekvo"/>
          <p:cNvPicPr>
            <a:picLocks noChangeAspect="1" noChangeArrowheads="1"/>
          </p:cNvPicPr>
          <p:nvPr/>
        </p:nvPicPr>
        <p:blipFill>
          <a:blip r:embed="rId3"/>
          <a:srcRect/>
          <a:stretch>
            <a:fillRect/>
          </a:stretch>
        </p:blipFill>
        <p:spPr bwMode="auto">
          <a:xfrm>
            <a:off x="0" y="782638"/>
            <a:ext cx="9144000" cy="6102350"/>
          </a:xfrm>
          <a:prstGeom prst="rect">
            <a:avLst/>
          </a:prstGeom>
          <a:noFill/>
          <a:ln w="9525">
            <a:noFill/>
            <a:miter lim="800000"/>
            <a:headEnd/>
            <a:tailEnd/>
          </a:ln>
        </p:spPr>
      </p:pic>
      <p:sp>
        <p:nvSpPr>
          <p:cNvPr id="10243" name="Rectangle 3"/>
          <p:cNvSpPr>
            <a:spLocks noGrp="1" noChangeArrowheads="1"/>
          </p:cNvSpPr>
          <p:nvPr>
            <p:ph type="title"/>
          </p:nvPr>
        </p:nvSpPr>
        <p:spPr>
          <a:xfrm>
            <a:off x="2700338" y="274638"/>
            <a:ext cx="5986462" cy="1138237"/>
          </a:xfrm>
        </p:spPr>
        <p:txBody>
          <a:bodyPr/>
          <a:lstStyle/>
          <a:p>
            <a:pPr eaLnBrk="1" hangingPunct="1"/>
            <a:r>
              <a:rPr lang="hu-HU" b="1" smtClean="0">
                <a:solidFill>
                  <a:srgbClr val="006600"/>
                </a:solidFill>
              </a:rPr>
              <a:t>Sources</a:t>
            </a:r>
            <a:endParaRPr lang="en-GB" b="1" smtClean="0">
              <a:solidFill>
                <a:srgbClr val="006600"/>
              </a:solidFill>
            </a:endParaRPr>
          </a:p>
        </p:txBody>
      </p:sp>
      <p:sp>
        <p:nvSpPr>
          <p:cNvPr id="10244" name="Rectangle 4"/>
          <p:cNvSpPr>
            <a:spLocks noGrp="1" noChangeArrowheads="1"/>
          </p:cNvSpPr>
          <p:nvPr>
            <p:ph type="body" idx="1"/>
          </p:nvPr>
        </p:nvSpPr>
        <p:spPr>
          <a:xfrm>
            <a:off x="457200" y="2276475"/>
            <a:ext cx="8229600" cy="4105275"/>
          </a:xfrm>
        </p:spPr>
        <p:txBody>
          <a:bodyPr/>
          <a:lstStyle/>
          <a:p>
            <a:pPr eaLnBrk="1" hangingPunct="1"/>
            <a:r>
              <a:rPr lang="en-GB" smtClean="0">
                <a:solidFill>
                  <a:srgbClr val="006600"/>
                </a:solidFill>
              </a:rPr>
              <a:t>Curricula </a:t>
            </a:r>
            <a:r>
              <a:rPr lang="en-GB" smtClean="0">
                <a:solidFill>
                  <a:srgbClr val="006600"/>
                </a:solidFill>
              </a:rPr>
              <a:t>(</a:t>
            </a:r>
            <a:r>
              <a:rPr lang="en-GB" smtClean="0">
                <a:solidFill>
                  <a:srgbClr val="006600"/>
                </a:solidFill>
              </a:rPr>
              <a:t>M</a:t>
            </a:r>
            <a:r>
              <a:rPr lang="en-GB" smtClean="0">
                <a:solidFill>
                  <a:srgbClr val="006600"/>
                </a:solidFill>
              </a:rPr>
              <a:t>Sc </a:t>
            </a:r>
            <a:r>
              <a:rPr lang="en-GB" smtClean="0">
                <a:solidFill>
                  <a:srgbClr val="006600"/>
                </a:solidFill>
              </a:rPr>
              <a:t>and Specialization)</a:t>
            </a:r>
          </a:p>
          <a:p>
            <a:pPr eaLnBrk="1" hangingPunct="1"/>
            <a:r>
              <a:rPr lang="en-GB" smtClean="0">
                <a:solidFill>
                  <a:srgbClr val="006600"/>
                </a:solidFill>
              </a:rPr>
              <a:t>Qualitative surveys</a:t>
            </a:r>
          </a:p>
          <a:p>
            <a:pPr lvl="1" eaLnBrk="1" hangingPunct="1"/>
            <a:r>
              <a:rPr lang="en-GB" smtClean="0">
                <a:solidFill>
                  <a:srgbClr val="006600"/>
                </a:solidFill>
              </a:rPr>
              <a:t>students</a:t>
            </a:r>
            <a:r>
              <a:rPr lang="en-GB" smtClean="0">
                <a:solidFill>
                  <a:srgbClr val="006600"/>
                </a:solidFill>
              </a:rPr>
              <a:t> graduated in </a:t>
            </a:r>
            <a:r>
              <a:rPr lang="en-GB" smtClean="0">
                <a:solidFill>
                  <a:srgbClr val="006600"/>
                </a:solidFill>
              </a:rPr>
              <a:t>2010</a:t>
            </a:r>
            <a:endParaRPr lang="en-GB" smtClean="0">
              <a:solidFill>
                <a:srgbClr val="006600"/>
              </a:solidFill>
            </a:endParaRPr>
          </a:p>
          <a:p>
            <a:pPr lvl="1" eaLnBrk="1" hangingPunct="1"/>
            <a:r>
              <a:rPr lang="en-GB" smtClean="0">
                <a:solidFill>
                  <a:srgbClr val="006600"/>
                </a:solidFill>
              </a:rPr>
              <a:t>teachers </a:t>
            </a:r>
          </a:p>
          <a:p>
            <a:pPr eaLnBrk="1" hangingPunct="1"/>
            <a:r>
              <a:rPr lang="en-GB" smtClean="0">
                <a:solidFill>
                  <a:srgbClr val="006600"/>
                </a:solidFill>
              </a:rPr>
              <a:t>(legislation)</a:t>
            </a:r>
          </a:p>
          <a:p>
            <a:pPr eaLnBrk="1" hangingPunct="1"/>
            <a:r>
              <a:rPr lang="en-GB" smtClean="0">
                <a:solidFill>
                  <a:srgbClr val="006600"/>
                </a:solidFill>
              </a:rPr>
              <a:t>(personal experience)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aching_stat_NS_SIMON">
  <a:themeElements>
    <a:clrScheme name="Teaching_stat_NS_SIM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aching_stat_NS_SIM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aching_stat_NS_SIM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aching_stat_NS_SIM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aching_stat_NS_SIM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aching_stat_NS_SIM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aching_stat_NS_SIM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aching_stat_NS_SIM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aching_stat_NS_SIM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aching_stat_NS_SIM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aching_stat_NS_SIM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aching_stat_NS_SIM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aching_stat_NS_SIM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aching_stat_NS_SIM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Teaching_stat_NS_SIMON</Template>
  <TotalTime>398</TotalTime>
  <Words>1113</Words>
  <Application>Microsoft Office PowerPoint</Application>
  <PresentationFormat>On-screen Show (4:3)</PresentationFormat>
  <Paragraphs>240</Paragraphs>
  <Slides>25</Slides>
  <Notes>25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25</vt:i4>
      </vt:variant>
    </vt:vector>
  </HeadingPairs>
  <TitlesOfParts>
    <vt:vector size="27" baseType="lpstr">
      <vt:lpstr>Arial</vt:lpstr>
      <vt:lpstr>Teaching_stat_NS_SIMON</vt:lpstr>
      <vt:lpstr>Teaching statistics after introducing Bologna system: </vt:lpstr>
      <vt:lpstr>Topics</vt:lpstr>
      <vt:lpstr>Topics</vt:lpstr>
      <vt:lpstr>Introduction</vt:lpstr>
      <vt:lpstr>Introduction</vt:lpstr>
      <vt:lpstr>Topics</vt:lpstr>
      <vt:lpstr>Criteria of analysis</vt:lpstr>
      <vt:lpstr>Topics</vt:lpstr>
      <vt:lpstr>Sources</vt:lpstr>
      <vt:lpstr>Topics</vt:lpstr>
      <vt:lpstr>Bologna system and before</vt:lpstr>
      <vt:lpstr>Topics</vt:lpstr>
      <vt:lpstr>Comparing Survey Statistics MSc and Specialization</vt:lpstr>
      <vt:lpstr>Comparing Survey Statistics MSc and Specialization</vt:lpstr>
      <vt:lpstr>Comparing Survey Statistics MSc and Specialization</vt:lpstr>
      <vt:lpstr>Comparing Survey Statistics MSc and Specialization</vt:lpstr>
      <vt:lpstr>Comparing Survey Statistics MSc and Specialization</vt:lpstr>
      <vt:lpstr>Topics</vt:lpstr>
      <vt:lpstr>Some possible solutions</vt:lpstr>
      <vt:lpstr>Some possible solutions</vt:lpstr>
      <vt:lpstr>Some possible solutions</vt:lpstr>
      <vt:lpstr>Some possible solutions</vt:lpstr>
      <vt:lpstr>Topics</vt:lpstr>
      <vt:lpstr>Summary</vt:lpstr>
      <vt:lpstr>Slide 25</vt:lpstr>
    </vt:vector>
  </TitlesOfParts>
  <Company>Elte Tátk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statistics after introducing Bologna system: </dc:title>
  <dc:creator>Koltai Júlia0</dc:creator>
  <cp:lastModifiedBy>david</cp:lastModifiedBy>
  <cp:revision>54</cp:revision>
  <dcterms:created xsi:type="dcterms:W3CDTF">2011-12-12T14:11:52Z</dcterms:created>
  <dcterms:modified xsi:type="dcterms:W3CDTF">2011-12-12T23:28:43Z</dcterms:modified>
</cp:coreProperties>
</file>